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86"/>
  </p:notesMasterIdLst>
  <p:sldIdLst>
    <p:sldId id="256" r:id="rId54"/>
    <p:sldId id="257" r:id="rId55"/>
    <p:sldId id="258" r:id="rId56"/>
    <p:sldId id="259" r:id="rId57"/>
    <p:sldId id="260" r:id="rId58"/>
    <p:sldId id="261" r:id="rId59"/>
    <p:sldId id="262" r:id="rId60"/>
    <p:sldId id="263" r:id="rId61"/>
    <p:sldId id="264" r:id="rId62"/>
    <p:sldId id="265" r:id="rId63"/>
    <p:sldId id="266" r:id="rId64"/>
    <p:sldId id="267" r:id="rId65"/>
    <p:sldId id="268" r:id="rId66"/>
    <p:sldId id="269" r:id="rId67"/>
    <p:sldId id="270" r:id="rId68"/>
    <p:sldId id="271" r:id="rId69"/>
    <p:sldId id="272" r:id="rId70"/>
    <p:sldId id="273" r:id="rId71"/>
    <p:sldId id="274" r:id="rId72"/>
    <p:sldId id="275" r:id="rId73"/>
    <p:sldId id="276" r:id="rId74"/>
    <p:sldId id="277" r:id="rId75"/>
    <p:sldId id="278" r:id="rId76"/>
    <p:sldId id="279" r:id="rId77"/>
    <p:sldId id="280" r:id="rId78"/>
    <p:sldId id="281" r:id="rId79"/>
    <p:sldId id="282" r:id="rId80"/>
    <p:sldId id="283" r:id="rId81"/>
    <p:sldId id="284" r:id="rId82"/>
    <p:sldId id="285" r:id="rId83"/>
    <p:sldId id="286" r:id="rId84"/>
    <p:sldId id="287" r:id="rId85"/>
  </p:sldIdLst>
  <p:sldSz cx="97536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Arial" charset="1" panose="020B0502020202020204"/>
      <p:regular r:id="rId14"/>
    </p:embeddedFont>
    <p:embeddedFont>
      <p:font typeface="Arial Bold" charset="1" panose="020B0802020202020204"/>
      <p:regular r:id="rId15"/>
    </p:embeddedFont>
    <p:embeddedFont>
      <p:font typeface="Arial Italics" charset="1" panose="020B0502020202090204"/>
      <p:regular r:id="rId16"/>
    </p:embeddedFont>
    <p:embeddedFont>
      <p:font typeface="Arial Bold Italics" charset="1" panose="020B0802020202090204"/>
      <p:regular r:id="rId17"/>
    </p:embeddedFont>
    <p:embeddedFont>
      <p:font typeface="TT Rounds Condensed" charset="1" panose="02000506030000020003"/>
      <p:regular r:id="rId18"/>
    </p:embeddedFont>
    <p:embeddedFont>
      <p:font typeface="TT Rounds Condensed Bold" charset="1" panose="02000806030000020003"/>
      <p:regular r:id="rId19"/>
    </p:embeddedFont>
    <p:embeddedFont>
      <p:font typeface="TT Rounds Condensed Italics" charset="1" panose="02000506030000090003"/>
      <p:regular r:id="rId20"/>
    </p:embeddedFont>
    <p:embeddedFont>
      <p:font typeface="TT Rounds Condensed Bold Italics" charset="1" panose="02000806030000090003"/>
      <p:regular r:id="rId21"/>
    </p:embeddedFont>
    <p:embeddedFont>
      <p:font typeface="TT Rounds Condensed Thin" charset="1" panose="02000503020000020003"/>
      <p:regular r:id="rId22"/>
    </p:embeddedFont>
    <p:embeddedFont>
      <p:font typeface="TT Rounds Condensed Thin Italics" charset="1" panose="02000503020000090003"/>
      <p:regular r:id="rId23"/>
    </p:embeddedFont>
    <p:embeddedFont>
      <p:font typeface="TT Rounds Condensed Heavy" charset="1" panose="02000506030000020003"/>
      <p:regular r:id="rId24"/>
    </p:embeddedFont>
    <p:embeddedFont>
      <p:font typeface="TT Rounds Condensed Heavy Italics" charset="1" panose="02000506000000090003"/>
      <p:regular r:id="rId25"/>
    </p:embeddedFont>
    <p:embeddedFont>
      <p:font typeface="Canva Sans" charset="1" panose="020B0503030501040103"/>
      <p:regular r:id="rId26"/>
    </p:embeddedFont>
    <p:embeddedFont>
      <p:font typeface="Canva Sans Bold" charset="1" panose="020B0803030501040103"/>
      <p:regular r:id="rId27"/>
    </p:embeddedFont>
    <p:embeddedFont>
      <p:font typeface="Canva Sans Italics" charset="1" panose="020B0503030501040103"/>
      <p:regular r:id="rId28"/>
    </p:embeddedFont>
    <p:embeddedFont>
      <p:font typeface="Canva Sans Bold Italics" charset="1" panose="020B0803030501040103"/>
      <p:regular r:id="rId29"/>
    </p:embeddedFont>
    <p:embeddedFont>
      <p:font typeface="Canva Sans Medium" charset="1" panose="020B0603030501040103"/>
      <p:regular r:id="rId30"/>
    </p:embeddedFont>
    <p:embeddedFont>
      <p:font typeface="Canva Sans Medium Italics" charset="1" panose="020B0603030501040103"/>
      <p:regular r:id="rId31"/>
    </p:embeddedFont>
    <p:embeddedFont>
      <p:font typeface="Gliker" charset="1" panose="00000500000000000000"/>
      <p:regular r:id="rId32"/>
    </p:embeddedFont>
    <p:embeddedFont>
      <p:font typeface="Gliker Bold" charset="1" panose="00000800000000000000"/>
      <p:regular r:id="rId33"/>
    </p:embeddedFont>
    <p:embeddedFont>
      <p:font typeface="Gliker Semi-Bold" charset="1" panose="00000700000000000000"/>
      <p:regular r:id="rId34"/>
    </p:embeddedFont>
    <p:embeddedFont>
      <p:font typeface="Gliker Heavy" charset="1" panose="00000A00000000000000"/>
      <p:regular r:id="rId35"/>
    </p:embeddedFont>
    <p:embeddedFont>
      <p:font typeface="Montserrat" charset="1" panose="00000500000000000000"/>
      <p:regular r:id="rId36"/>
    </p:embeddedFont>
    <p:embeddedFont>
      <p:font typeface="Montserrat Bold" charset="1" panose="00000800000000000000"/>
      <p:regular r:id="rId37"/>
    </p:embeddedFont>
    <p:embeddedFont>
      <p:font typeface="Montserrat Italics" charset="1" panose="00000500000000000000"/>
      <p:regular r:id="rId38"/>
    </p:embeddedFont>
    <p:embeddedFont>
      <p:font typeface="Montserrat Bold Italics" charset="1" panose="00000800000000000000"/>
      <p:regular r:id="rId39"/>
    </p:embeddedFont>
    <p:embeddedFont>
      <p:font typeface="Montserrat Thin" charset="1" panose="00000300000000000000"/>
      <p:regular r:id="rId40"/>
    </p:embeddedFont>
    <p:embeddedFont>
      <p:font typeface="Montserrat Thin Italics" charset="1" panose="00000300000000000000"/>
      <p:regular r:id="rId41"/>
    </p:embeddedFont>
    <p:embeddedFont>
      <p:font typeface="Montserrat Extra-Light" charset="1" panose="00000300000000000000"/>
      <p:regular r:id="rId42"/>
    </p:embeddedFont>
    <p:embeddedFont>
      <p:font typeface="Montserrat Extra-Light Italics" charset="1" panose="00000300000000000000"/>
      <p:regular r:id="rId43"/>
    </p:embeddedFont>
    <p:embeddedFont>
      <p:font typeface="Montserrat Light" charset="1" panose="00000400000000000000"/>
      <p:regular r:id="rId44"/>
    </p:embeddedFont>
    <p:embeddedFont>
      <p:font typeface="Montserrat Light Italics" charset="1" panose="00000400000000000000"/>
      <p:regular r:id="rId45"/>
    </p:embeddedFont>
    <p:embeddedFont>
      <p:font typeface="Montserrat Medium" charset="1" panose="00000600000000000000"/>
      <p:regular r:id="rId46"/>
    </p:embeddedFont>
    <p:embeddedFont>
      <p:font typeface="Montserrat Medium Italics" charset="1" panose="00000600000000000000"/>
      <p:regular r:id="rId47"/>
    </p:embeddedFont>
    <p:embeddedFont>
      <p:font typeface="Montserrat Semi-Bold" charset="1" panose="00000700000000000000"/>
      <p:regular r:id="rId48"/>
    </p:embeddedFont>
    <p:embeddedFont>
      <p:font typeface="Montserrat Semi-Bold Italics" charset="1" panose="00000700000000000000"/>
      <p:regular r:id="rId49"/>
    </p:embeddedFont>
    <p:embeddedFont>
      <p:font typeface="Montserrat Ultra-Bold" charset="1" panose="00000900000000000000"/>
      <p:regular r:id="rId50"/>
    </p:embeddedFont>
    <p:embeddedFont>
      <p:font typeface="Montserrat Ultra-Bold Italics" charset="1" panose="00000900000000000000"/>
      <p:regular r:id="rId51"/>
    </p:embeddedFont>
    <p:embeddedFont>
      <p:font typeface="Montserrat Heavy" charset="1" panose="00000A00000000000000"/>
      <p:regular r:id="rId52"/>
    </p:embeddedFont>
    <p:embeddedFont>
      <p:font typeface="Montserrat Heavy Italics" charset="1" panose="00000A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notesSlides/notesSlide13.xml" Type="http://schemas.openxmlformats.org/officeDocument/2006/relationships/notesSlide"/><Relationship Id="rId101" Target="notesSlides/notesSlide14.xml" Type="http://schemas.openxmlformats.org/officeDocument/2006/relationships/notesSlide"/><Relationship Id="rId102" Target="notesSlides/notesSlide15.xml" Type="http://schemas.openxmlformats.org/officeDocument/2006/relationships/notesSlide"/><Relationship Id="rId103" Target="notesSlides/notesSlide16.xml" Type="http://schemas.openxmlformats.org/officeDocument/2006/relationships/notesSlide"/><Relationship Id="rId104" Target="notesSlides/notesSlide17.xml" Type="http://schemas.openxmlformats.org/officeDocument/2006/relationships/note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slides/slide8.xml" Type="http://schemas.openxmlformats.org/officeDocument/2006/relationships/slide"/><Relationship Id="rId62" Target="slides/slide9.xml" Type="http://schemas.openxmlformats.org/officeDocument/2006/relationships/slide"/><Relationship Id="rId63" Target="slides/slide10.xml" Type="http://schemas.openxmlformats.org/officeDocument/2006/relationships/slide"/><Relationship Id="rId64" Target="slides/slide11.xml" Type="http://schemas.openxmlformats.org/officeDocument/2006/relationships/slide"/><Relationship Id="rId65" Target="slides/slide12.xml" Type="http://schemas.openxmlformats.org/officeDocument/2006/relationships/slide"/><Relationship Id="rId66" Target="slides/slide13.xml" Type="http://schemas.openxmlformats.org/officeDocument/2006/relationships/slide"/><Relationship Id="rId67" Target="slides/slide14.xml" Type="http://schemas.openxmlformats.org/officeDocument/2006/relationships/slide"/><Relationship Id="rId68" Target="slides/slide15.xml" Type="http://schemas.openxmlformats.org/officeDocument/2006/relationships/slide"/><Relationship Id="rId69" Target="slides/slide16.xml" Type="http://schemas.openxmlformats.org/officeDocument/2006/relationships/slide"/><Relationship Id="rId7" Target="fonts/font7.fntdata" Type="http://schemas.openxmlformats.org/officeDocument/2006/relationships/font"/><Relationship Id="rId70" Target="slides/slide17.xml" Type="http://schemas.openxmlformats.org/officeDocument/2006/relationships/slide"/><Relationship Id="rId71" Target="slides/slide18.xml" Type="http://schemas.openxmlformats.org/officeDocument/2006/relationships/slide"/><Relationship Id="rId72" Target="slides/slide19.xml" Type="http://schemas.openxmlformats.org/officeDocument/2006/relationships/slide"/><Relationship Id="rId73" Target="slides/slide20.xml" Type="http://schemas.openxmlformats.org/officeDocument/2006/relationships/slide"/><Relationship Id="rId74" Target="slides/slide21.xml" Type="http://schemas.openxmlformats.org/officeDocument/2006/relationships/slide"/><Relationship Id="rId75" Target="slides/slide22.xml" Type="http://schemas.openxmlformats.org/officeDocument/2006/relationships/slide"/><Relationship Id="rId76" Target="slides/slide23.xml" Type="http://schemas.openxmlformats.org/officeDocument/2006/relationships/slide"/><Relationship Id="rId77" Target="slides/slide24.xml" Type="http://schemas.openxmlformats.org/officeDocument/2006/relationships/slide"/><Relationship Id="rId78" Target="slides/slide25.xml" Type="http://schemas.openxmlformats.org/officeDocument/2006/relationships/slide"/><Relationship Id="rId79" Target="slides/slide26.xml" Type="http://schemas.openxmlformats.org/officeDocument/2006/relationships/slide"/><Relationship Id="rId8" Target="fonts/font8.fntdata" Type="http://schemas.openxmlformats.org/officeDocument/2006/relationships/font"/><Relationship Id="rId80" Target="slides/slide27.xml" Type="http://schemas.openxmlformats.org/officeDocument/2006/relationships/slide"/><Relationship Id="rId81" Target="slides/slide28.xml" Type="http://schemas.openxmlformats.org/officeDocument/2006/relationships/slide"/><Relationship Id="rId82" Target="slides/slide29.xml" Type="http://schemas.openxmlformats.org/officeDocument/2006/relationships/slide"/><Relationship Id="rId83" Target="slides/slide30.xml" Type="http://schemas.openxmlformats.org/officeDocument/2006/relationships/slide"/><Relationship Id="rId84" Target="slides/slide31.xml" Type="http://schemas.openxmlformats.org/officeDocument/2006/relationships/slide"/><Relationship Id="rId85" Target="slides/slide32.xml" Type="http://schemas.openxmlformats.org/officeDocument/2006/relationships/slide"/><Relationship Id="rId86" Target="notesMasters/notesMaster1.xml" Type="http://schemas.openxmlformats.org/officeDocument/2006/relationships/notesMaster"/><Relationship Id="rId87" Target="theme/theme2.xml" Type="http://schemas.openxmlformats.org/officeDocument/2006/relationships/theme"/><Relationship Id="rId88" Target="notesSlides/notesSlide1.xml" Type="http://schemas.openxmlformats.org/officeDocument/2006/relationships/notesSlide"/><Relationship Id="rId89" Target="notesSlides/notesSlide2.xml" Type="http://schemas.openxmlformats.org/officeDocument/2006/relationships/notesSlide"/><Relationship Id="rId9" Target="fonts/font9.fntdata" Type="http://schemas.openxmlformats.org/officeDocument/2006/relationships/font"/><Relationship Id="rId90" Target="notesSlides/notesSlide3.xml" Type="http://schemas.openxmlformats.org/officeDocument/2006/relationships/notesSlide"/><Relationship Id="rId91" Target="notesSlides/notesSlide4.xml" Type="http://schemas.openxmlformats.org/officeDocument/2006/relationships/notesSlide"/><Relationship Id="rId92" Target="notesSlides/notesSlide5.xml" Type="http://schemas.openxmlformats.org/officeDocument/2006/relationships/notesSlide"/><Relationship Id="rId93" Target="notesSlides/notesSlide6.xml" Type="http://schemas.openxmlformats.org/officeDocument/2006/relationships/notesSlide"/><Relationship Id="rId94" Target="notesSlides/notesSlide7.xml" Type="http://schemas.openxmlformats.org/officeDocument/2006/relationships/notesSlide"/><Relationship Id="rId95" Target="notesSlides/notesSlide8.xml" Type="http://schemas.openxmlformats.org/officeDocument/2006/relationships/notesSlide"/><Relationship Id="rId96" Target="notesSlides/notesSlide9.xml" Type="http://schemas.openxmlformats.org/officeDocument/2006/relationships/notesSlide"/><Relationship Id="rId97" Target="notesSlides/notesSlide10.xml" Type="http://schemas.openxmlformats.org/officeDocument/2006/relationships/notesSlide"/><Relationship Id="rId98" Target="notesSlides/notesSlide11.xml" Type="http://schemas.openxmlformats.org/officeDocument/2006/relationships/notesSlide"/><Relationship Id="rId99" Target="notesSlides/notesSlide12.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0.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7.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2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https://viblo.asia/p/knn-k-nearest-neighbors-1-djeZ14ejKWz"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https://viblo.asia/p/knn-k-nearest-neighbors-1-djeZ14ejKWz" TargetMode="External" Type="http://schemas.openxmlformats.org/officeDocument/2006/relationships/hyperlink"/><Relationship Id="rId3"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https://viblo.asia/p/knn-k-nearest-neighbors-1-djeZ14ejKWz" TargetMode="External" Type="http://schemas.openxmlformats.org/officeDocument/2006/relationships/hyperlink"/></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https://viblo.asia/p/knn-k-nearest-neighbors-1-djeZ14ejKWz"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15602" cy="1315602"/>
          </a:xfrm>
          <a:custGeom>
            <a:avLst/>
            <a:gdLst/>
            <a:ahLst/>
            <a:cxnLst/>
            <a:rect r="r" b="b" t="t" l="l"/>
            <a:pathLst>
              <a:path h="1315602" w="1315602">
                <a:moveTo>
                  <a:pt x="0" y="0"/>
                </a:moveTo>
                <a:lnTo>
                  <a:pt x="1315602" y="0"/>
                </a:lnTo>
                <a:lnTo>
                  <a:pt x="1315602" y="1315602"/>
                </a:lnTo>
                <a:lnTo>
                  <a:pt x="0" y="1315602"/>
                </a:lnTo>
                <a:lnTo>
                  <a:pt x="0" y="0"/>
                </a:lnTo>
                <a:close/>
              </a:path>
            </a:pathLst>
          </a:custGeom>
          <a:blipFill>
            <a:blip r:embed="rId3"/>
            <a:stretch>
              <a:fillRect l="0" t="0" r="0" b="0"/>
            </a:stretch>
          </a:blipFill>
        </p:spPr>
      </p:sp>
      <p:sp>
        <p:nvSpPr>
          <p:cNvPr name="AutoShape 3" id="3"/>
          <p:cNvSpPr/>
          <p:nvPr/>
        </p:nvSpPr>
        <p:spPr>
          <a:xfrm rot="7726">
            <a:off x="647630" y="1306077"/>
            <a:ext cx="9040503" cy="0"/>
          </a:xfrm>
          <a:prstGeom prst="line">
            <a:avLst/>
          </a:prstGeom>
          <a:ln cap="rnd" w="19050">
            <a:solidFill>
              <a:srgbClr val="4472C4"/>
            </a:solidFill>
            <a:prstDash val="solid"/>
            <a:headEnd type="none" len="sm" w="sm"/>
            <a:tailEnd type="none" len="sm" w="sm"/>
          </a:ln>
        </p:spPr>
      </p:sp>
      <p:sp>
        <p:nvSpPr>
          <p:cNvPr name="TextBox 4" id="4"/>
          <p:cNvSpPr txBox="true"/>
          <p:nvPr/>
        </p:nvSpPr>
        <p:spPr>
          <a:xfrm rot="0">
            <a:off x="1683000" y="349266"/>
            <a:ext cx="7627591" cy="606296"/>
          </a:xfrm>
          <a:prstGeom prst="rect">
            <a:avLst/>
          </a:prstGeom>
        </p:spPr>
        <p:txBody>
          <a:bodyPr anchor="t" rtlCol="false" tIns="0" lIns="0" bIns="0" rIns="0">
            <a:spAutoFit/>
          </a:bodyPr>
          <a:lstStyle/>
          <a:p>
            <a:pPr algn="l">
              <a:lnSpc>
                <a:spcPts val="4608"/>
              </a:lnSpc>
            </a:pPr>
            <a:r>
              <a:rPr lang="en-US" sz="3840" spc="35">
                <a:solidFill>
                  <a:srgbClr val="000000"/>
                </a:solidFill>
                <a:latin typeface="TT Rounds Condensed Bold"/>
              </a:rPr>
              <a:t>Introduction to Machine Learning</a:t>
            </a:r>
          </a:p>
        </p:txBody>
      </p:sp>
      <p:sp>
        <p:nvSpPr>
          <p:cNvPr name="AutoShape 5" id="5"/>
          <p:cNvSpPr/>
          <p:nvPr/>
        </p:nvSpPr>
        <p:spPr>
          <a:xfrm rot="14176">
            <a:off x="2568094" y="6893605"/>
            <a:ext cx="4927406" cy="0"/>
          </a:xfrm>
          <a:prstGeom prst="line">
            <a:avLst/>
          </a:prstGeom>
          <a:ln cap="rnd" w="19050">
            <a:solidFill>
              <a:srgbClr val="A5A5A5"/>
            </a:solidFill>
            <a:prstDash val="solid"/>
            <a:headEnd type="none" len="sm" w="sm"/>
            <a:tailEnd type="none" len="sm" w="sm"/>
          </a:ln>
        </p:spPr>
      </p:sp>
      <p:sp>
        <p:nvSpPr>
          <p:cNvPr name="TextBox 6" id="6"/>
          <p:cNvSpPr txBox="true"/>
          <p:nvPr/>
        </p:nvSpPr>
        <p:spPr>
          <a:xfrm rot="0">
            <a:off x="2767995" y="6957421"/>
            <a:ext cx="4799802" cy="310978"/>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grpSp>
        <p:nvGrpSpPr>
          <p:cNvPr name="Group 7" id="7"/>
          <p:cNvGrpSpPr/>
          <p:nvPr/>
        </p:nvGrpSpPr>
        <p:grpSpPr>
          <a:xfrm rot="0">
            <a:off x="647620" y="1657815"/>
            <a:ext cx="8784854" cy="4903102"/>
            <a:chOff x="0" y="0"/>
            <a:chExt cx="11713139" cy="6537469"/>
          </a:xfrm>
        </p:grpSpPr>
        <p:sp>
          <p:nvSpPr>
            <p:cNvPr name="Freeform 8" id="8"/>
            <p:cNvSpPr/>
            <p:nvPr/>
          </p:nvSpPr>
          <p:spPr>
            <a:xfrm flipH="false" flipV="false" rot="0">
              <a:off x="27051" y="27178"/>
              <a:ext cx="11658981" cy="6483096"/>
            </a:xfrm>
            <a:custGeom>
              <a:avLst/>
              <a:gdLst/>
              <a:ahLst/>
              <a:cxnLst/>
              <a:rect r="r" b="b" t="t" l="l"/>
              <a:pathLst>
                <a:path h="6483096" w="11658981">
                  <a:moveTo>
                    <a:pt x="0" y="1080516"/>
                  </a:moveTo>
                  <a:cubicBezTo>
                    <a:pt x="0" y="483743"/>
                    <a:pt x="485521" y="0"/>
                    <a:pt x="1084580" y="0"/>
                  </a:cubicBezTo>
                  <a:lnTo>
                    <a:pt x="10574401" y="0"/>
                  </a:lnTo>
                  <a:cubicBezTo>
                    <a:pt x="11173333" y="0"/>
                    <a:pt x="11658981" y="483743"/>
                    <a:pt x="11658981" y="1080516"/>
                  </a:cubicBezTo>
                  <a:lnTo>
                    <a:pt x="11658981" y="5402580"/>
                  </a:lnTo>
                  <a:cubicBezTo>
                    <a:pt x="11658981" y="5999353"/>
                    <a:pt x="11173460" y="6483096"/>
                    <a:pt x="10574401" y="6483096"/>
                  </a:cubicBezTo>
                  <a:lnTo>
                    <a:pt x="1084580" y="6483096"/>
                  </a:lnTo>
                  <a:cubicBezTo>
                    <a:pt x="485648" y="6483096"/>
                    <a:pt x="0" y="5999353"/>
                    <a:pt x="0" y="5402580"/>
                  </a:cubicBezTo>
                  <a:close/>
                </a:path>
              </a:pathLst>
            </a:custGeom>
            <a:solidFill>
              <a:srgbClr val="FFFFFF"/>
            </a:solidFill>
          </p:spPr>
        </p:sp>
        <p:sp>
          <p:nvSpPr>
            <p:cNvPr name="Freeform 9" id="9"/>
            <p:cNvSpPr/>
            <p:nvPr/>
          </p:nvSpPr>
          <p:spPr>
            <a:xfrm flipH="false" flipV="false" rot="0">
              <a:off x="0" y="0"/>
              <a:ext cx="11713083" cy="6537452"/>
            </a:xfrm>
            <a:custGeom>
              <a:avLst/>
              <a:gdLst/>
              <a:ahLst/>
              <a:cxnLst/>
              <a:rect r="r" b="b" t="t" l="l"/>
              <a:pathLst>
                <a:path h="6537452" w="11713083">
                  <a:moveTo>
                    <a:pt x="0" y="1107694"/>
                  </a:moveTo>
                  <a:cubicBezTo>
                    <a:pt x="0" y="495808"/>
                    <a:pt x="497840" y="0"/>
                    <a:pt x="1111631" y="0"/>
                  </a:cubicBezTo>
                  <a:lnTo>
                    <a:pt x="10601452" y="0"/>
                  </a:lnTo>
                  <a:lnTo>
                    <a:pt x="10601452" y="27051"/>
                  </a:lnTo>
                  <a:lnTo>
                    <a:pt x="10601452" y="0"/>
                  </a:lnTo>
                  <a:cubicBezTo>
                    <a:pt x="11215370" y="0"/>
                    <a:pt x="11713083" y="495808"/>
                    <a:pt x="11713083" y="1107694"/>
                  </a:cubicBezTo>
                  <a:lnTo>
                    <a:pt x="11686032" y="1107694"/>
                  </a:lnTo>
                  <a:lnTo>
                    <a:pt x="11713083" y="1107694"/>
                  </a:lnTo>
                  <a:lnTo>
                    <a:pt x="11713083" y="5429758"/>
                  </a:lnTo>
                  <a:lnTo>
                    <a:pt x="11686032" y="5429758"/>
                  </a:lnTo>
                  <a:lnTo>
                    <a:pt x="11713083" y="5429758"/>
                  </a:lnTo>
                  <a:cubicBezTo>
                    <a:pt x="11713083" y="6041644"/>
                    <a:pt x="11215243" y="6537452"/>
                    <a:pt x="10601452" y="6537452"/>
                  </a:cubicBezTo>
                  <a:lnTo>
                    <a:pt x="10601452" y="6510401"/>
                  </a:lnTo>
                  <a:lnTo>
                    <a:pt x="10601452" y="6537452"/>
                  </a:lnTo>
                  <a:lnTo>
                    <a:pt x="1111631" y="6537452"/>
                  </a:lnTo>
                  <a:lnTo>
                    <a:pt x="1111631" y="6510401"/>
                  </a:lnTo>
                  <a:lnTo>
                    <a:pt x="1111631" y="6537452"/>
                  </a:lnTo>
                  <a:cubicBezTo>
                    <a:pt x="497840" y="6537452"/>
                    <a:pt x="0" y="6041644"/>
                    <a:pt x="0" y="5429758"/>
                  </a:cubicBezTo>
                  <a:lnTo>
                    <a:pt x="0" y="1107694"/>
                  </a:lnTo>
                  <a:lnTo>
                    <a:pt x="27051" y="1107694"/>
                  </a:lnTo>
                  <a:lnTo>
                    <a:pt x="0" y="1107694"/>
                  </a:lnTo>
                  <a:moveTo>
                    <a:pt x="54229" y="1107694"/>
                  </a:moveTo>
                  <a:lnTo>
                    <a:pt x="54229" y="5429758"/>
                  </a:lnTo>
                  <a:lnTo>
                    <a:pt x="27051" y="5429758"/>
                  </a:lnTo>
                  <a:lnTo>
                    <a:pt x="54229" y="5429758"/>
                  </a:lnTo>
                  <a:cubicBezTo>
                    <a:pt x="54229" y="6011545"/>
                    <a:pt x="527558" y="6483223"/>
                    <a:pt x="1111758" y="6483223"/>
                  </a:cubicBezTo>
                  <a:lnTo>
                    <a:pt x="10601452" y="6483223"/>
                  </a:lnTo>
                  <a:cubicBezTo>
                    <a:pt x="11185525" y="6483223"/>
                    <a:pt x="11658981" y="6011418"/>
                    <a:pt x="11658981" y="5429758"/>
                  </a:cubicBezTo>
                  <a:lnTo>
                    <a:pt x="11658981" y="1107694"/>
                  </a:lnTo>
                  <a:cubicBezTo>
                    <a:pt x="11658981" y="525907"/>
                    <a:pt x="11185652" y="54229"/>
                    <a:pt x="10601452" y="54229"/>
                  </a:cubicBezTo>
                  <a:lnTo>
                    <a:pt x="1111631" y="54229"/>
                  </a:lnTo>
                  <a:lnTo>
                    <a:pt x="1111631" y="27051"/>
                  </a:lnTo>
                  <a:lnTo>
                    <a:pt x="1111631" y="54229"/>
                  </a:lnTo>
                  <a:cubicBezTo>
                    <a:pt x="527558" y="54229"/>
                    <a:pt x="54229" y="525907"/>
                    <a:pt x="54229" y="1107694"/>
                  </a:cubicBezTo>
                  <a:close/>
                </a:path>
              </a:pathLst>
            </a:custGeom>
            <a:solidFill>
              <a:srgbClr val="ED7D31"/>
            </a:solidFill>
          </p:spPr>
        </p:sp>
      </p:grpSp>
      <p:sp>
        <p:nvSpPr>
          <p:cNvPr name="TextBox 10" id="10"/>
          <p:cNvSpPr txBox="true"/>
          <p:nvPr/>
        </p:nvSpPr>
        <p:spPr>
          <a:xfrm rot="0">
            <a:off x="1114783" y="2239603"/>
            <a:ext cx="7589787" cy="1000504"/>
          </a:xfrm>
          <a:prstGeom prst="rect">
            <a:avLst/>
          </a:prstGeom>
        </p:spPr>
        <p:txBody>
          <a:bodyPr anchor="t" rtlCol="false" tIns="0" lIns="0" bIns="0" rIns="0">
            <a:spAutoFit/>
          </a:bodyPr>
          <a:lstStyle/>
          <a:p>
            <a:pPr algn="ctr">
              <a:lnSpc>
                <a:spcPts val="7680"/>
              </a:lnSpc>
            </a:pPr>
            <a:r>
              <a:rPr lang="en-US" sz="6400" spc="59">
                <a:solidFill>
                  <a:srgbClr val="000000"/>
                </a:solidFill>
                <a:latin typeface="TT Rounds Condensed Bold Italics"/>
              </a:rPr>
              <a:t>Bài Tập Lớn Giữa Kì</a:t>
            </a:r>
          </a:p>
        </p:txBody>
      </p:sp>
      <p:sp>
        <p:nvSpPr>
          <p:cNvPr name="AutoShape 11" id="11"/>
          <p:cNvSpPr/>
          <p:nvPr/>
        </p:nvSpPr>
        <p:spPr>
          <a:xfrm>
            <a:off x="2433909" y="3435210"/>
            <a:ext cx="4885782" cy="20320"/>
          </a:xfrm>
          <a:prstGeom prst="line">
            <a:avLst/>
          </a:prstGeom>
          <a:ln cap="rnd" w="19050">
            <a:solidFill>
              <a:srgbClr val="000000"/>
            </a:solidFill>
            <a:prstDash val="solid"/>
            <a:headEnd type="none" len="sm" w="sm"/>
            <a:tailEnd type="none" len="sm" w="sm"/>
          </a:ln>
        </p:spPr>
      </p:sp>
      <p:sp>
        <p:nvSpPr>
          <p:cNvPr name="TextBox 12" id="12"/>
          <p:cNvSpPr txBox="true"/>
          <p:nvPr/>
        </p:nvSpPr>
        <p:spPr>
          <a:xfrm rot="0">
            <a:off x="1641762" y="3648075"/>
            <a:ext cx="6470075" cy="609600"/>
          </a:xfrm>
          <a:prstGeom prst="rect">
            <a:avLst/>
          </a:prstGeom>
        </p:spPr>
        <p:txBody>
          <a:bodyPr anchor="t" rtlCol="false" tIns="0" lIns="0" bIns="0" rIns="0">
            <a:spAutoFit/>
          </a:bodyPr>
          <a:lstStyle/>
          <a:p>
            <a:pPr algn="ctr">
              <a:lnSpc>
                <a:spcPts val="4763"/>
              </a:lnSpc>
            </a:pPr>
            <a:r>
              <a:rPr lang="en-US" sz="3969" spc="37">
                <a:solidFill>
                  <a:srgbClr val="000000"/>
                </a:solidFill>
                <a:latin typeface="TT Rounds Condensed Italics"/>
              </a:rPr>
              <a:t>Giảng viên: Lê Anh Cường</a:t>
            </a:r>
          </a:p>
        </p:txBody>
      </p:sp>
      <p:grpSp>
        <p:nvGrpSpPr>
          <p:cNvPr name="Group 13" id="13"/>
          <p:cNvGrpSpPr/>
          <p:nvPr/>
        </p:nvGrpSpPr>
        <p:grpSpPr>
          <a:xfrm rot="0">
            <a:off x="1025444" y="4676775"/>
            <a:ext cx="3606563" cy="506582"/>
            <a:chOff x="0" y="0"/>
            <a:chExt cx="4808751" cy="675443"/>
          </a:xfrm>
        </p:grpSpPr>
        <p:sp>
          <p:nvSpPr>
            <p:cNvPr name="Freeform 14" id="14"/>
            <p:cNvSpPr/>
            <p:nvPr/>
          </p:nvSpPr>
          <p:spPr>
            <a:xfrm flipH="false" flipV="false" rot="0">
              <a:off x="0" y="0"/>
              <a:ext cx="4808728" cy="675386"/>
            </a:xfrm>
            <a:custGeom>
              <a:avLst/>
              <a:gdLst/>
              <a:ahLst/>
              <a:cxnLst/>
              <a:rect r="r" b="b" t="t" l="l"/>
              <a:pathLst>
                <a:path h="675386" w="4808728">
                  <a:moveTo>
                    <a:pt x="0" y="112522"/>
                  </a:moveTo>
                  <a:cubicBezTo>
                    <a:pt x="0" y="50419"/>
                    <a:pt x="50419" y="0"/>
                    <a:pt x="112522" y="0"/>
                  </a:cubicBezTo>
                  <a:lnTo>
                    <a:pt x="4696206" y="0"/>
                  </a:lnTo>
                  <a:cubicBezTo>
                    <a:pt x="4758436" y="0"/>
                    <a:pt x="4808728" y="50419"/>
                    <a:pt x="4808728" y="112522"/>
                  </a:cubicBezTo>
                  <a:lnTo>
                    <a:pt x="4808728" y="562864"/>
                  </a:lnTo>
                  <a:cubicBezTo>
                    <a:pt x="4808728" y="625094"/>
                    <a:pt x="4758309" y="675386"/>
                    <a:pt x="4696206" y="675386"/>
                  </a:cubicBezTo>
                  <a:lnTo>
                    <a:pt x="112522" y="675386"/>
                  </a:lnTo>
                  <a:cubicBezTo>
                    <a:pt x="50419" y="675386"/>
                    <a:pt x="0" y="625094"/>
                    <a:pt x="0" y="562864"/>
                  </a:cubicBezTo>
                  <a:close/>
                </a:path>
              </a:pathLst>
            </a:custGeom>
            <a:solidFill>
              <a:srgbClr val="000000">
                <a:alpha val="49412"/>
              </a:srgbClr>
            </a:solidFill>
          </p:spPr>
        </p:sp>
        <p:sp>
          <p:nvSpPr>
            <p:cNvPr name="TextBox 15" id="15"/>
            <p:cNvSpPr txBox="true"/>
            <p:nvPr/>
          </p:nvSpPr>
          <p:spPr>
            <a:xfrm>
              <a:off x="0" y="-9525"/>
              <a:ext cx="4808751" cy="684968"/>
            </a:xfrm>
            <a:prstGeom prst="rect">
              <a:avLst/>
            </a:prstGeom>
          </p:spPr>
          <p:txBody>
            <a:bodyPr anchor="ctr" rtlCol="false" tIns="50800" lIns="50800" bIns="50800" rIns="50800"/>
            <a:lstStyle/>
            <a:p>
              <a:pPr algn="ctr">
                <a:lnSpc>
                  <a:spcPts val="2304"/>
                </a:lnSpc>
              </a:pPr>
              <a:r>
                <a:rPr lang="en-US" sz="1920" spc="17">
                  <a:solidFill>
                    <a:srgbClr val="FFFFFF"/>
                  </a:solidFill>
                  <a:latin typeface="TT Rounds Condensed Bold"/>
                </a:rPr>
                <a:t>52100674 - Trần Thị Vẹn</a:t>
              </a:r>
            </a:p>
          </p:txBody>
        </p:sp>
      </p:grpSp>
      <p:grpSp>
        <p:nvGrpSpPr>
          <p:cNvPr name="Group 16" id="16"/>
          <p:cNvGrpSpPr/>
          <p:nvPr/>
        </p:nvGrpSpPr>
        <p:grpSpPr>
          <a:xfrm rot="0">
            <a:off x="1025444" y="5398676"/>
            <a:ext cx="3606563" cy="506582"/>
            <a:chOff x="0" y="0"/>
            <a:chExt cx="4808751" cy="675443"/>
          </a:xfrm>
        </p:grpSpPr>
        <p:sp>
          <p:nvSpPr>
            <p:cNvPr name="Freeform 17" id="17"/>
            <p:cNvSpPr/>
            <p:nvPr/>
          </p:nvSpPr>
          <p:spPr>
            <a:xfrm flipH="false" flipV="false" rot="0">
              <a:off x="0" y="0"/>
              <a:ext cx="4808728" cy="675386"/>
            </a:xfrm>
            <a:custGeom>
              <a:avLst/>
              <a:gdLst/>
              <a:ahLst/>
              <a:cxnLst/>
              <a:rect r="r" b="b" t="t" l="l"/>
              <a:pathLst>
                <a:path h="675386" w="4808728">
                  <a:moveTo>
                    <a:pt x="0" y="112522"/>
                  </a:moveTo>
                  <a:cubicBezTo>
                    <a:pt x="0" y="50419"/>
                    <a:pt x="50419" y="0"/>
                    <a:pt x="112522" y="0"/>
                  </a:cubicBezTo>
                  <a:lnTo>
                    <a:pt x="4696206" y="0"/>
                  </a:lnTo>
                  <a:cubicBezTo>
                    <a:pt x="4758436" y="0"/>
                    <a:pt x="4808728" y="50419"/>
                    <a:pt x="4808728" y="112522"/>
                  </a:cubicBezTo>
                  <a:lnTo>
                    <a:pt x="4808728" y="562864"/>
                  </a:lnTo>
                  <a:cubicBezTo>
                    <a:pt x="4808728" y="625094"/>
                    <a:pt x="4758309" y="675386"/>
                    <a:pt x="4696206" y="675386"/>
                  </a:cubicBezTo>
                  <a:lnTo>
                    <a:pt x="112522" y="675386"/>
                  </a:lnTo>
                  <a:cubicBezTo>
                    <a:pt x="50419" y="675386"/>
                    <a:pt x="0" y="625094"/>
                    <a:pt x="0" y="562864"/>
                  </a:cubicBezTo>
                  <a:close/>
                </a:path>
              </a:pathLst>
            </a:custGeom>
            <a:solidFill>
              <a:srgbClr val="000000">
                <a:alpha val="49412"/>
              </a:srgbClr>
            </a:solidFill>
          </p:spPr>
        </p:sp>
        <p:sp>
          <p:nvSpPr>
            <p:cNvPr name="TextBox 18" id="18"/>
            <p:cNvSpPr txBox="true"/>
            <p:nvPr/>
          </p:nvSpPr>
          <p:spPr>
            <a:xfrm>
              <a:off x="0" y="-9525"/>
              <a:ext cx="4808751" cy="684968"/>
            </a:xfrm>
            <a:prstGeom prst="rect">
              <a:avLst/>
            </a:prstGeom>
          </p:spPr>
          <p:txBody>
            <a:bodyPr anchor="ctr" rtlCol="false" tIns="50800" lIns="50800" bIns="50800" rIns="50800"/>
            <a:lstStyle/>
            <a:p>
              <a:pPr algn="ctr">
                <a:lnSpc>
                  <a:spcPts val="2304"/>
                </a:lnSpc>
              </a:pPr>
              <a:r>
                <a:rPr lang="en-US" sz="1920" spc="17">
                  <a:solidFill>
                    <a:srgbClr val="FFFFFF"/>
                  </a:solidFill>
                  <a:latin typeface="TT Rounds Condensed Bold"/>
                </a:rPr>
                <a:t>52100349 – Nguyễn Thanh Tú</a:t>
              </a:r>
            </a:p>
          </p:txBody>
        </p:sp>
      </p:grpSp>
      <p:grpSp>
        <p:nvGrpSpPr>
          <p:cNvPr name="Group 19" id="19"/>
          <p:cNvGrpSpPr/>
          <p:nvPr/>
        </p:nvGrpSpPr>
        <p:grpSpPr>
          <a:xfrm rot="0">
            <a:off x="4692378" y="4676775"/>
            <a:ext cx="4480086" cy="537062"/>
            <a:chOff x="0" y="0"/>
            <a:chExt cx="5973449" cy="716083"/>
          </a:xfrm>
        </p:grpSpPr>
        <p:sp>
          <p:nvSpPr>
            <p:cNvPr name="Freeform 20" id="20"/>
            <p:cNvSpPr/>
            <p:nvPr/>
          </p:nvSpPr>
          <p:spPr>
            <a:xfrm flipH="false" flipV="false" rot="0">
              <a:off x="0" y="0"/>
              <a:ext cx="5973445" cy="716026"/>
            </a:xfrm>
            <a:custGeom>
              <a:avLst/>
              <a:gdLst/>
              <a:ahLst/>
              <a:cxnLst/>
              <a:rect r="r" b="b" t="t" l="l"/>
              <a:pathLst>
                <a:path h="716026" w="5973445">
                  <a:moveTo>
                    <a:pt x="0" y="132842"/>
                  </a:moveTo>
                  <a:cubicBezTo>
                    <a:pt x="0" y="58547"/>
                    <a:pt x="63119" y="0"/>
                    <a:pt x="138811" y="0"/>
                  </a:cubicBezTo>
                  <a:lnTo>
                    <a:pt x="5834634" y="0"/>
                  </a:lnTo>
                  <a:lnTo>
                    <a:pt x="5834634" y="20320"/>
                  </a:lnTo>
                  <a:lnTo>
                    <a:pt x="5834634" y="0"/>
                  </a:lnTo>
                  <a:cubicBezTo>
                    <a:pt x="5910326" y="0"/>
                    <a:pt x="5973445" y="58547"/>
                    <a:pt x="5973445" y="132842"/>
                  </a:cubicBezTo>
                  <a:lnTo>
                    <a:pt x="5953125" y="132842"/>
                  </a:lnTo>
                  <a:lnTo>
                    <a:pt x="5973445" y="132842"/>
                  </a:lnTo>
                  <a:lnTo>
                    <a:pt x="5973445" y="583184"/>
                  </a:lnTo>
                  <a:lnTo>
                    <a:pt x="5953125" y="583184"/>
                  </a:lnTo>
                  <a:lnTo>
                    <a:pt x="5973445" y="583184"/>
                  </a:lnTo>
                  <a:cubicBezTo>
                    <a:pt x="5973445" y="657606"/>
                    <a:pt x="5910326" y="716026"/>
                    <a:pt x="5834634" y="716026"/>
                  </a:cubicBezTo>
                  <a:lnTo>
                    <a:pt x="5834634" y="695706"/>
                  </a:lnTo>
                  <a:lnTo>
                    <a:pt x="5834634" y="716026"/>
                  </a:lnTo>
                  <a:lnTo>
                    <a:pt x="138811" y="716026"/>
                  </a:lnTo>
                  <a:lnTo>
                    <a:pt x="138811" y="695706"/>
                  </a:lnTo>
                  <a:lnTo>
                    <a:pt x="138811" y="716026"/>
                  </a:lnTo>
                  <a:cubicBezTo>
                    <a:pt x="63119" y="716026"/>
                    <a:pt x="0" y="657606"/>
                    <a:pt x="0" y="583184"/>
                  </a:cubicBezTo>
                  <a:lnTo>
                    <a:pt x="0" y="132842"/>
                  </a:lnTo>
                  <a:lnTo>
                    <a:pt x="20320" y="132842"/>
                  </a:lnTo>
                  <a:lnTo>
                    <a:pt x="0" y="132842"/>
                  </a:lnTo>
                  <a:moveTo>
                    <a:pt x="40640" y="132842"/>
                  </a:moveTo>
                  <a:lnTo>
                    <a:pt x="40640" y="583184"/>
                  </a:lnTo>
                  <a:lnTo>
                    <a:pt x="20320" y="583184"/>
                  </a:lnTo>
                  <a:lnTo>
                    <a:pt x="40640" y="583184"/>
                  </a:lnTo>
                  <a:cubicBezTo>
                    <a:pt x="40640" y="633222"/>
                    <a:pt x="83566" y="675386"/>
                    <a:pt x="138811" y="675386"/>
                  </a:cubicBezTo>
                  <a:lnTo>
                    <a:pt x="5834634" y="675386"/>
                  </a:lnTo>
                  <a:cubicBezTo>
                    <a:pt x="5889879" y="675386"/>
                    <a:pt x="5932805" y="633095"/>
                    <a:pt x="5932805" y="583184"/>
                  </a:cubicBezTo>
                  <a:lnTo>
                    <a:pt x="5932805" y="132842"/>
                  </a:lnTo>
                  <a:cubicBezTo>
                    <a:pt x="5932805" y="82804"/>
                    <a:pt x="5889879" y="40640"/>
                    <a:pt x="5834634" y="40640"/>
                  </a:cubicBezTo>
                  <a:lnTo>
                    <a:pt x="138811" y="40640"/>
                  </a:lnTo>
                  <a:lnTo>
                    <a:pt x="138811" y="20320"/>
                  </a:lnTo>
                  <a:lnTo>
                    <a:pt x="138811" y="40640"/>
                  </a:lnTo>
                  <a:cubicBezTo>
                    <a:pt x="83566" y="40640"/>
                    <a:pt x="40640" y="82931"/>
                    <a:pt x="40640" y="132842"/>
                  </a:cubicBezTo>
                  <a:close/>
                </a:path>
              </a:pathLst>
            </a:custGeom>
            <a:solidFill>
              <a:srgbClr val="5B9BD5"/>
            </a:solidFill>
          </p:spPr>
        </p:sp>
        <p:sp>
          <p:nvSpPr>
            <p:cNvPr name="TextBox 21" id="21"/>
            <p:cNvSpPr txBox="true"/>
            <p:nvPr/>
          </p:nvSpPr>
          <p:spPr>
            <a:xfrm>
              <a:off x="0" y="-9525"/>
              <a:ext cx="5973449" cy="725608"/>
            </a:xfrm>
            <a:prstGeom prst="rect">
              <a:avLst/>
            </a:prstGeom>
          </p:spPr>
          <p:txBody>
            <a:bodyPr anchor="ctr" rtlCol="false" tIns="50800" lIns="50800" bIns="50800" rIns="50800"/>
            <a:lstStyle/>
            <a:p>
              <a:pPr algn="ctr">
                <a:lnSpc>
                  <a:spcPts val="2304"/>
                </a:lnSpc>
              </a:pPr>
              <a:r>
                <a:rPr lang="en-US" sz="1920" spc="17">
                  <a:solidFill>
                    <a:srgbClr val="000000"/>
                  </a:solidFill>
                  <a:latin typeface="TT Rounds Condensed Italics"/>
                </a:rPr>
                <a:t>52100674@student.tdtu.edu.vn</a:t>
              </a:r>
            </a:p>
          </p:txBody>
        </p:sp>
      </p:grpSp>
      <p:grpSp>
        <p:nvGrpSpPr>
          <p:cNvPr name="Group 22" id="22"/>
          <p:cNvGrpSpPr/>
          <p:nvPr/>
        </p:nvGrpSpPr>
        <p:grpSpPr>
          <a:xfrm rot="0">
            <a:off x="4692378" y="5368196"/>
            <a:ext cx="4480086" cy="537062"/>
            <a:chOff x="0" y="0"/>
            <a:chExt cx="5973449" cy="716083"/>
          </a:xfrm>
        </p:grpSpPr>
        <p:sp>
          <p:nvSpPr>
            <p:cNvPr name="Freeform 23" id="23"/>
            <p:cNvSpPr/>
            <p:nvPr/>
          </p:nvSpPr>
          <p:spPr>
            <a:xfrm flipH="false" flipV="false" rot="0">
              <a:off x="0" y="0"/>
              <a:ext cx="5973445" cy="716026"/>
            </a:xfrm>
            <a:custGeom>
              <a:avLst/>
              <a:gdLst/>
              <a:ahLst/>
              <a:cxnLst/>
              <a:rect r="r" b="b" t="t" l="l"/>
              <a:pathLst>
                <a:path h="716026" w="5973445">
                  <a:moveTo>
                    <a:pt x="0" y="132842"/>
                  </a:moveTo>
                  <a:cubicBezTo>
                    <a:pt x="0" y="58547"/>
                    <a:pt x="63119" y="0"/>
                    <a:pt x="138811" y="0"/>
                  </a:cubicBezTo>
                  <a:lnTo>
                    <a:pt x="5834634" y="0"/>
                  </a:lnTo>
                  <a:lnTo>
                    <a:pt x="5834634" y="20320"/>
                  </a:lnTo>
                  <a:lnTo>
                    <a:pt x="5834634" y="0"/>
                  </a:lnTo>
                  <a:cubicBezTo>
                    <a:pt x="5910326" y="0"/>
                    <a:pt x="5973445" y="58547"/>
                    <a:pt x="5973445" y="132842"/>
                  </a:cubicBezTo>
                  <a:lnTo>
                    <a:pt x="5953125" y="132842"/>
                  </a:lnTo>
                  <a:lnTo>
                    <a:pt x="5973445" y="132842"/>
                  </a:lnTo>
                  <a:lnTo>
                    <a:pt x="5973445" y="583184"/>
                  </a:lnTo>
                  <a:lnTo>
                    <a:pt x="5953125" y="583184"/>
                  </a:lnTo>
                  <a:lnTo>
                    <a:pt x="5973445" y="583184"/>
                  </a:lnTo>
                  <a:cubicBezTo>
                    <a:pt x="5973445" y="657606"/>
                    <a:pt x="5910326" y="716026"/>
                    <a:pt x="5834634" y="716026"/>
                  </a:cubicBezTo>
                  <a:lnTo>
                    <a:pt x="5834634" y="695706"/>
                  </a:lnTo>
                  <a:lnTo>
                    <a:pt x="5834634" y="716026"/>
                  </a:lnTo>
                  <a:lnTo>
                    <a:pt x="138811" y="716026"/>
                  </a:lnTo>
                  <a:lnTo>
                    <a:pt x="138811" y="695706"/>
                  </a:lnTo>
                  <a:lnTo>
                    <a:pt x="138811" y="716026"/>
                  </a:lnTo>
                  <a:cubicBezTo>
                    <a:pt x="63119" y="716026"/>
                    <a:pt x="0" y="657606"/>
                    <a:pt x="0" y="583184"/>
                  </a:cubicBezTo>
                  <a:lnTo>
                    <a:pt x="0" y="132842"/>
                  </a:lnTo>
                  <a:lnTo>
                    <a:pt x="20320" y="132842"/>
                  </a:lnTo>
                  <a:lnTo>
                    <a:pt x="0" y="132842"/>
                  </a:lnTo>
                  <a:moveTo>
                    <a:pt x="40640" y="132842"/>
                  </a:moveTo>
                  <a:lnTo>
                    <a:pt x="40640" y="583184"/>
                  </a:lnTo>
                  <a:lnTo>
                    <a:pt x="20320" y="583184"/>
                  </a:lnTo>
                  <a:lnTo>
                    <a:pt x="40640" y="583184"/>
                  </a:lnTo>
                  <a:cubicBezTo>
                    <a:pt x="40640" y="633222"/>
                    <a:pt x="83566" y="675386"/>
                    <a:pt x="138811" y="675386"/>
                  </a:cubicBezTo>
                  <a:lnTo>
                    <a:pt x="5834634" y="675386"/>
                  </a:lnTo>
                  <a:cubicBezTo>
                    <a:pt x="5889879" y="675386"/>
                    <a:pt x="5932805" y="633095"/>
                    <a:pt x="5932805" y="583184"/>
                  </a:cubicBezTo>
                  <a:lnTo>
                    <a:pt x="5932805" y="132842"/>
                  </a:lnTo>
                  <a:cubicBezTo>
                    <a:pt x="5932805" y="82804"/>
                    <a:pt x="5889879" y="40640"/>
                    <a:pt x="5834634" y="40640"/>
                  </a:cubicBezTo>
                  <a:lnTo>
                    <a:pt x="138811" y="40640"/>
                  </a:lnTo>
                  <a:lnTo>
                    <a:pt x="138811" y="20320"/>
                  </a:lnTo>
                  <a:lnTo>
                    <a:pt x="138811" y="40640"/>
                  </a:lnTo>
                  <a:cubicBezTo>
                    <a:pt x="83566" y="40640"/>
                    <a:pt x="40640" y="82931"/>
                    <a:pt x="40640" y="132842"/>
                  </a:cubicBezTo>
                  <a:close/>
                </a:path>
              </a:pathLst>
            </a:custGeom>
            <a:solidFill>
              <a:srgbClr val="5B9BD5"/>
            </a:solidFill>
          </p:spPr>
        </p:sp>
        <p:sp>
          <p:nvSpPr>
            <p:cNvPr name="TextBox 24" id="24"/>
            <p:cNvSpPr txBox="true"/>
            <p:nvPr/>
          </p:nvSpPr>
          <p:spPr>
            <a:xfrm>
              <a:off x="0" y="-9525"/>
              <a:ext cx="5973449" cy="725608"/>
            </a:xfrm>
            <a:prstGeom prst="rect">
              <a:avLst/>
            </a:prstGeom>
          </p:spPr>
          <p:txBody>
            <a:bodyPr anchor="ctr" rtlCol="false" tIns="50800" lIns="50800" bIns="50800" rIns="50800"/>
            <a:lstStyle/>
            <a:p>
              <a:pPr algn="ctr">
                <a:lnSpc>
                  <a:spcPts val="2304"/>
                </a:lnSpc>
              </a:pPr>
              <a:r>
                <a:rPr lang="en-US" sz="1920" spc="17">
                  <a:solidFill>
                    <a:srgbClr val="000000"/>
                  </a:solidFill>
                  <a:latin typeface="TT Rounds Condensed Italics"/>
                </a:rPr>
                <a:t>52100349@student.tdtu.edu.vn</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76D3FB"/>
        </a:solidFill>
      </p:bgPr>
    </p:bg>
    <p:spTree>
      <p:nvGrpSpPr>
        <p:cNvPr id="1" name=""/>
        <p:cNvGrpSpPr/>
        <p:nvPr/>
      </p:nvGrpSpPr>
      <p:grpSpPr>
        <a:xfrm>
          <a:off x="0" y="0"/>
          <a:ext cx="0" cy="0"/>
          <a:chOff x="0" y="0"/>
          <a:chExt cx="0" cy="0"/>
        </a:xfrm>
      </p:grpSpPr>
      <p:grpSp>
        <p:nvGrpSpPr>
          <p:cNvPr name="Group 2" id="2"/>
          <p:cNvGrpSpPr/>
          <p:nvPr/>
        </p:nvGrpSpPr>
        <p:grpSpPr>
          <a:xfrm rot="0">
            <a:off x="524111" y="81112"/>
            <a:ext cx="8714268" cy="957615"/>
            <a:chOff x="0" y="0"/>
            <a:chExt cx="7256426" cy="797412"/>
          </a:xfrm>
        </p:grpSpPr>
        <p:sp>
          <p:nvSpPr>
            <p:cNvPr name="Freeform 3" id="3"/>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grpSp>
        <p:nvGrpSpPr>
          <p:cNvPr name="Group 4" id="4"/>
          <p:cNvGrpSpPr/>
          <p:nvPr/>
        </p:nvGrpSpPr>
        <p:grpSpPr>
          <a:xfrm rot="0">
            <a:off x="0" y="1251373"/>
            <a:ext cx="9762490" cy="6063827"/>
            <a:chOff x="0" y="0"/>
            <a:chExt cx="4010834" cy="2491270"/>
          </a:xfrm>
        </p:grpSpPr>
        <p:sp>
          <p:nvSpPr>
            <p:cNvPr name="Freeform 5" id="5"/>
            <p:cNvSpPr/>
            <p:nvPr/>
          </p:nvSpPr>
          <p:spPr>
            <a:xfrm flipH="false" flipV="false" rot="0">
              <a:off x="0" y="0"/>
              <a:ext cx="4010834" cy="2491270"/>
            </a:xfrm>
            <a:custGeom>
              <a:avLst/>
              <a:gdLst/>
              <a:ahLst/>
              <a:cxnLst/>
              <a:rect r="r" b="b" t="t" l="l"/>
              <a:pathLst>
                <a:path h="2491270" w="4010834">
                  <a:moveTo>
                    <a:pt x="0" y="0"/>
                  </a:moveTo>
                  <a:lnTo>
                    <a:pt x="4010834" y="0"/>
                  </a:lnTo>
                  <a:lnTo>
                    <a:pt x="4010834" y="2491270"/>
                  </a:lnTo>
                  <a:lnTo>
                    <a:pt x="0" y="2491270"/>
                  </a:lnTo>
                  <a:close/>
                </a:path>
              </a:pathLst>
            </a:custGeom>
            <a:solidFill>
              <a:srgbClr val="FFFFFF"/>
            </a:solidFill>
          </p:spPr>
        </p:sp>
      </p:grpSp>
      <p:sp>
        <p:nvSpPr>
          <p:cNvPr name="Freeform 6" id="6"/>
          <p:cNvSpPr/>
          <p:nvPr/>
        </p:nvSpPr>
        <p:spPr>
          <a:xfrm flipH="false" flipV="false" rot="0">
            <a:off x="2080496" y="3657600"/>
            <a:ext cx="5209456" cy="3189372"/>
          </a:xfrm>
          <a:custGeom>
            <a:avLst/>
            <a:gdLst/>
            <a:ahLst/>
            <a:cxnLst/>
            <a:rect r="r" b="b" t="t" l="l"/>
            <a:pathLst>
              <a:path h="3189372" w="5209456">
                <a:moveTo>
                  <a:pt x="0" y="0"/>
                </a:moveTo>
                <a:lnTo>
                  <a:pt x="5209456" y="0"/>
                </a:lnTo>
                <a:lnTo>
                  <a:pt x="5209456" y="3189372"/>
                </a:lnTo>
                <a:lnTo>
                  <a:pt x="0" y="3189372"/>
                </a:lnTo>
                <a:lnTo>
                  <a:pt x="0" y="0"/>
                </a:lnTo>
                <a:close/>
              </a:path>
            </a:pathLst>
          </a:custGeom>
          <a:blipFill>
            <a:blip r:embed="rId2"/>
            <a:stretch>
              <a:fillRect l="-190" t="0" r="-190" b="0"/>
            </a:stretch>
          </a:blipFill>
        </p:spPr>
      </p:sp>
      <p:sp>
        <p:nvSpPr>
          <p:cNvPr name="TextBox 7" id="7"/>
          <p:cNvSpPr txBox="true"/>
          <p:nvPr/>
        </p:nvSpPr>
        <p:spPr>
          <a:xfrm rot="0">
            <a:off x="2991554" y="345819"/>
            <a:ext cx="7090327" cy="494877"/>
          </a:xfrm>
          <a:prstGeom prst="rect">
            <a:avLst/>
          </a:prstGeom>
        </p:spPr>
        <p:txBody>
          <a:bodyPr anchor="t" rtlCol="false" tIns="0" lIns="0" bIns="0" rIns="0">
            <a:spAutoFit/>
          </a:bodyPr>
          <a:lstStyle/>
          <a:p>
            <a:pPr>
              <a:lnSpc>
                <a:spcPts val="3733"/>
              </a:lnSpc>
            </a:pPr>
            <a:r>
              <a:rPr lang="en-US" sz="3733" u="sng">
                <a:solidFill>
                  <a:srgbClr val="FF3131"/>
                </a:solidFill>
                <a:latin typeface="Roboto Bold"/>
              </a:rPr>
              <a:t>DECISION TREE</a:t>
            </a:r>
          </a:p>
        </p:txBody>
      </p:sp>
      <p:sp>
        <p:nvSpPr>
          <p:cNvPr name="TextBox 8" id="8"/>
          <p:cNvSpPr txBox="true"/>
          <p:nvPr/>
        </p:nvSpPr>
        <p:spPr>
          <a:xfrm rot="0">
            <a:off x="238323" y="1480538"/>
            <a:ext cx="9307645" cy="2066925"/>
          </a:xfrm>
          <a:prstGeom prst="rect">
            <a:avLst/>
          </a:prstGeom>
        </p:spPr>
        <p:txBody>
          <a:bodyPr anchor="t" rtlCol="false" tIns="0" lIns="0" bIns="0" rIns="0">
            <a:spAutoFit/>
          </a:bodyPr>
          <a:lstStyle/>
          <a:p>
            <a:pPr algn="just">
              <a:lnSpc>
                <a:spcPts val="2770"/>
              </a:lnSpc>
              <a:spcBef>
                <a:spcPct val="0"/>
              </a:spcBef>
            </a:pPr>
            <a:r>
              <a:rPr lang="en-US" sz="2308" spc="21">
                <a:solidFill>
                  <a:srgbClr val="000000"/>
                </a:solidFill>
                <a:latin typeface="TT Rounds Condensed Bold"/>
              </a:rPr>
              <a:t>Cây quyết định (Decision Tree) là được sử dụng cho cả bài toán phân loại và hồi quy, nhưng thường được ưa chuộng trong việc giải quyết bài toán phân loại. Nó là một loại bộ phân loại được biểu diễn dưới dạng cây, trong đó các nút nội tại (internal nodes) biểu thị các đặc điểm (features) của bộ dữ liệu, các nhánh biểu thị các quy tắc quyết định và mỗi nút lá (leaf node) biểu thị kết quả cuối cùng.</a:t>
            </a:r>
          </a:p>
        </p:txBody>
      </p:sp>
      <p:sp>
        <p:nvSpPr>
          <p:cNvPr name="TextBox 9" id="9"/>
          <p:cNvSpPr txBox="true"/>
          <p:nvPr/>
        </p:nvSpPr>
        <p:spPr>
          <a:xfrm rot="0">
            <a:off x="2767995" y="6957421"/>
            <a:ext cx="4799802" cy="310978"/>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76D3FB"/>
        </a:solidFill>
      </p:bgPr>
    </p:bg>
    <p:spTree>
      <p:nvGrpSpPr>
        <p:cNvPr id="1" name=""/>
        <p:cNvGrpSpPr/>
        <p:nvPr/>
      </p:nvGrpSpPr>
      <p:grpSpPr>
        <a:xfrm>
          <a:off x="0" y="0"/>
          <a:ext cx="0" cy="0"/>
          <a:chOff x="0" y="0"/>
          <a:chExt cx="0" cy="0"/>
        </a:xfrm>
      </p:grpSpPr>
      <p:grpSp>
        <p:nvGrpSpPr>
          <p:cNvPr name="Group 2" id="2"/>
          <p:cNvGrpSpPr/>
          <p:nvPr/>
        </p:nvGrpSpPr>
        <p:grpSpPr>
          <a:xfrm rot="0">
            <a:off x="524111" y="81112"/>
            <a:ext cx="8714268" cy="957615"/>
            <a:chOff x="0" y="0"/>
            <a:chExt cx="7256426" cy="797412"/>
          </a:xfrm>
        </p:grpSpPr>
        <p:sp>
          <p:nvSpPr>
            <p:cNvPr name="Freeform 3" id="3"/>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grpSp>
        <p:nvGrpSpPr>
          <p:cNvPr name="Group 4" id="4"/>
          <p:cNvGrpSpPr/>
          <p:nvPr/>
        </p:nvGrpSpPr>
        <p:grpSpPr>
          <a:xfrm rot="0">
            <a:off x="0" y="1251373"/>
            <a:ext cx="9762490" cy="6063827"/>
            <a:chOff x="0" y="0"/>
            <a:chExt cx="4010834" cy="2491270"/>
          </a:xfrm>
        </p:grpSpPr>
        <p:sp>
          <p:nvSpPr>
            <p:cNvPr name="Freeform 5" id="5"/>
            <p:cNvSpPr/>
            <p:nvPr/>
          </p:nvSpPr>
          <p:spPr>
            <a:xfrm flipH="false" flipV="false" rot="0">
              <a:off x="0" y="0"/>
              <a:ext cx="4010834" cy="2491270"/>
            </a:xfrm>
            <a:custGeom>
              <a:avLst/>
              <a:gdLst/>
              <a:ahLst/>
              <a:cxnLst/>
              <a:rect r="r" b="b" t="t" l="l"/>
              <a:pathLst>
                <a:path h="2491270" w="4010834">
                  <a:moveTo>
                    <a:pt x="0" y="0"/>
                  </a:moveTo>
                  <a:lnTo>
                    <a:pt x="4010834" y="0"/>
                  </a:lnTo>
                  <a:lnTo>
                    <a:pt x="4010834" y="2491270"/>
                  </a:lnTo>
                  <a:lnTo>
                    <a:pt x="0" y="2491270"/>
                  </a:lnTo>
                  <a:close/>
                </a:path>
              </a:pathLst>
            </a:custGeom>
            <a:solidFill>
              <a:srgbClr val="FFFFFF"/>
            </a:solidFill>
          </p:spPr>
        </p:sp>
      </p:grpSp>
      <p:sp>
        <p:nvSpPr>
          <p:cNvPr name="Freeform 6" id="6"/>
          <p:cNvSpPr/>
          <p:nvPr/>
        </p:nvSpPr>
        <p:spPr>
          <a:xfrm flipH="false" flipV="false" rot="0">
            <a:off x="4676490" y="2443687"/>
            <a:ext cx="4717612" cy="4151776"/>
          </a:xfrm>
          <a:custGeom>
            <a:avLst/>
            <a:gdLst/>
            <a:ahLst/>
            <a:cxnLst/>
            <a:rect r="r" b="b" t="t" l="l"/>
            <a:pathLst>
              <a:path h="4151776" w="4717612">
                <a:moveTo>
                  <a:pt x="0" y="0"/>
                </a:moveTo>
                <a:lnTo>
                  <a:pt x="4717612" y="0"/>
                </a:lnTo>
                <a:lnTo>
                  <a:pt x="4717612" y="4151776"/>
                </a:lnTo>
                <a:lnTo>
                  <a:pt x="0" y="4151776"/>
                </a:lnTo>
                <a:lnTo>
                  <a:pt x="0" y="0"/>
                </a:lnTo>
                <a:close/>
              </a:path>
            </a:pathLst>
          </a:custGeom>
          <a:blipFill>
            <a:blip r:embed="rId2"/>
            <a:stretch>
              <a:fillRect l="-1166" t="0" r="-1166" b="0"/>
            </a:stretch>
          </a:blipFill>
        </p:spPr>
      </p:sp>
      <p:sp>
        <p:nvSpPr>
          <p:cNvPr name="TextBox 7" id="7"/>
          <p:cNvSpPr txBox="true"/>
          <p:nvPr/>
        </p:nvSpPr>
        <p:spPr>
          <a:xfrm rot="0">
            <a:off x="2991554" y="345819"/>
            <a:ext cx="7090327" cy="494877"/>
          </a:xfrm>
          <a:prstGeom prst="rect">
            <a:avLst/>
          </a:prstGeom>
        </p:spPr>
        <p:txBody>
          <a:bodyPr anchor="t" rtlCol="false" tIns="0" lIns="0" bIns="0" rIns="0">
            <a:spAutoFit/>
          </a:bodyPr>
          <a:lstStyle/>
          <a:p>
            <a:pPr>
              <a:lnSpc>
                <a:spcPts val="3733"/>
              </a:lnSpc>
            </a:pPr>
            <a:r>
              <a:rPr lang="en-US" sz="3733" u="sng">
                <a:solidFill>
                  <a:srgbClr val="FF3131"/>
                </a:solidFill>
                <a:latin typeface="Roboto Bold"/>
              </a:rPr>
              <a:t>DECISION TREE</a:t>
            </a:r>
          </a:p>
        </p:txBody>
      </p:sp>
      <p:sp>
        <p:nvSpPr>
          <p:cNvPr name="TextBox 8" id="8"/>
          <p:cNvSpPr txBox="true"/>
          <p:nvPr/>
        </p:nvSpPr>
        <p:spPr>
          <a:xfrm rot="0">
            <a:off x="238323" y="1480538"/>
            <a:ext cx="9307645" cy="695325"/>
          </a:xfrm>
          <a:prstGeom prst="rect">
            <a:avLst/>
          </a:prstGeom>
        </p:spPr>
        <p:txBody>
          <a:bodyPr anchor="t" rtlCol="false" tIns="0" lIns="0" bIns="0" rIns="0">
            <a:spAutoFit/>
          </a:bodyPr>
          <a:lstStyle/>
          <a:p>
            <a:pPr algn="just">
              <a:lnSpc>
                <a:spcPts val="2770"/>
              </a:lnSpc>
              <a:spcBef>
                <a:spcPct val="0"/>
              </a:spcBef>
            </a:pPr>
            <a:r>
              <a:rPr lang="en-US" sz="2308" spc="21">
                <a:solidFill>
                  <a:srgbClr val="000000"/>
                </a:solidFill>
                <a:latin typeface="TT Rounds Condensed Bold"/>
              </a:rPr>
              <a:t>Entropy là thuật ngữ thuộc Nhiệt động lực học, là thước đo của sự biến đổi, hỗn loạn hoặc ngẫu nhiên</a:t>
            </a:r>
          </a:p>
        </p:txBody>
      </p:sp>
      <p:sp>
        <p:nvSpPr>
          <p:cNvPr name="TextBox 9" id="9"/>
          <p:cNvSpPr txBox="true"/>
          <p:nvPr/>
        </p:nvSpPr>
        <p:spPr>
          <a:xfrm rot="0">
            <a:off x="238323" y="2814038"/>
            <a:ext cx="4142818" cy="3781425"/>
          </a:xfrm>
          <a:prstGeom prst="rect">
            <a:avLst/>
          </a:prstGeom>
        </p:spPr>
        <p:txBody>
          <a:bodyPr anchor="t" rtlCol="false" tIns="0" lIns="0" bIns="0" rIns="0">
            <a:spAutoFit/>
          </a:bodyPr>
          <a:lstStyle/>
          <a:p>
            <a:pPr algn="just">
              <a:lnSpc>
                <a:spcPts val="2543"/>
              </a:lnSpc>
              <a:spcBef>
                <a:spcPct val="0"/>
              </a:spcBef>
            </a:pPr>
            <a:r>
              <a:rPr lang="en-US" sz="2119" spc="19">
                <a:solidFill>
                  <a:srgbClr val="000000"/>
                </a:solidFill>
                <a:latin typeface="Roboto Bold"/>
              </a:rPr>
              <a:t>Với một phân phối xác suất của một biến rời rạc x có thể nhận n giá trị khác nhau x1, x2, …, xn</a:t>
            </a:r>
          </a:p>
          <a:p>
            <a:pPr algn="just">
              <a:lnSpc>
                <a:spcPts val="2543"/>
              </a:lnSpc>
              <a:spcBef>
                <a:spcPct val="0"/>
              </a:spcBef>
            </a:pPr>
            <a:r>
              <a:rPr lang="en-US" sz="2119" spc="19">
                <a:solidFill>
                  <a:srgbClr val="000000"/>
                </a:solidFill>
                <a:latin typeface="Roboto Bold"/>
              </a:rPr>
              <a:t>Giả sử rằng xác suất để x nhận các giá trị này là pi=p(x=xi)</a:t>
            </a:r>
          </a:p>
          <a:p>
            <a:pPr algn="just">
              <a:lnSpc>
                <a:spcPts val="2543"/>
              </a:lnSpc>
              <a:spcBef>
                <a:spcPct val="0"/>
              </a:spcBef>
            </a:pPr>
            <a:r>
              <a:rPr lang="en-US" sz="2119" spc="19">
                <a:solidFill>
                  <a:srgbClr val="000000"/>
                </a:solidFill>
                <a:latin typeface="Roboto Bold"/>
              </a:rPr>
              <a:t>Ký hiệu phân phối này là p = (p1, p2, …, pn). Entropy của phân phối này được định nghĩa là:</a:t>
            </a:r>
          </a:p>
          <a:p>
            <a:pPr algn="just">
              <a:lnSpc>
                <a:spcPts val="2543"/>
              </a:lnSpc>
              <a:spcBef>
                <a:spcPct val="0"/>
              </a:spcBef>
            </a:pPr>
            <a:r>
              <a:rPr lang="en-US" sz="2119" spc="19">
                <a:solidFill>
                  <a:srgbClr val="000000"/>
                </a:solidFill>
                <a:latin typeface="Roboto Bold"/>
              </a:rPr>
              <a:t>H(p)= – ∑nn =1 pi log(pi)</a:t>
            </a:r>
          </a:p>
          <a:p>
            <a:pPr algn="just">
              <a:lnSpc>
                <a:spcPts val="2543"/>
              </a:lnSpc>
              <a:spcBef>
                <a:spcPct val="0"/>
              </a:spcBef>
            </a:pPr>
            <a:r>
              <a:rPr lang="en-US" sz="2119" spc="19">
                <a:solidFill>
                  <a:srgbClr val="000000"/>
                </a:solidFill>
                <a:latin typeface="Roboto Bold"/>
              </a:rPr>
              <a:t>Giả sử bạn tung một đồng xu, entropy sẽ được tính như sau:</a:t>
            </a:r>
          </a:p>
          <a:p>
            <a:pPr algn="just">
              <a:lnSpc>
                <a:spcPts val="2543"/>
              </a:lnSpc>
              <a:spcBef>
                <a:spcPct val="0"/>
              </a:spcBef>
            </a:pPr>
            <a:r>
              <a:rPr lang="en-US" sz="2119" spc="19">
                <a:solidFill>
                  <a:srgbClr val="000000"/>
                </a:solidFill>
                <a:latin typeface="Roboto Bold"/>
              </a:rPr>
              <a:t>H = - [0.5 ln (0.5) + 0.5 ln (0.5)]</a:t>
            </a:r>
          </a:p>
        </p:txBody>
      </p:sp>
      <p:sp>
        <p:nvSpPr>
          <p:cNvPr name="TextBox 10" id="10"/>
          <p:cNvSpPr txBox="true"/>
          <p:nvPr/>
        </p:nvSpPr>
        <p:spPr>
          <a:xfrm rot="0">
            <a:off x="2767995" y="6957421"/>
            <a:ext cx="4799802" cy="310978"/>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76D3FB"/>
        </a:solidFill>
      </p:bgPr>
    </p:bg>
    <p:spTree>
      <p:nvGrpSpPr>
        <p:cNvPr id="1" name=""/>
        <p:cNvGrpSpPr/>
        <p:nvPr/>
      </p:nvGrpSpPr>
      <p:grpSpPr>
        <a:xfrm>
          <a:off x="0" y="0"/>
          <a:ext cx="0" cy="0"/>
          <a:chOff x="0" y="0"/>
          <a:chExt cx="0" cy="0"/>
        </a:xfrm>
      </p:grpSpPr>
      <p:grpSp>
        <p:nvGrpSpPr>
          <p:cNvPr name="Group 2" id="2"/>
          <p:cNvGrpSpPr/>
          <p:nvPr/>
        </p:nvGrpSpPr>
        <p:grpSpPr>
          <a:xfrm rot="0">
            <a:off x="522679" y="258893"/>
            <a:ext cx="8714268" cy="957615"/>
            <a:chOff x="0" y="0"/>
            <a:chExt cx="7256426" cy="797412"/>
          </a:xfrm>
        </p:grpSpPr>
        <p:sp>
          <p:nvSpPr>
            <p:cNvPr name="Freeform 3" id="3"/>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sp>
        <p:nvSpPr>
          <p:cNvPr name="TextBox 4" id="4"/>
          <p:cNvSpPr txBox="true"/>
          <p:nvPr/>
        </p:nvSpPr>
        <p:spPr>
          <a:xfrm rot="0">
            <a:off x="1706425" y="523599"/>
            <a:ext cx="7090327" cy="494877"/>
          </a:xfrm>
          <a:prstGeom prst="rect">
            <a:avLst/>
          </a:prstGeom>
        </p:spPr>
        <p:txBody>
          <a:bodyPr anchor="t" rtlCol="false" tIns="0" lIns="0" bIns="0" rIns="0">
            <a:spAutoFit/>
          </a:bodyPr>
          <a:lstStyle/>
          <a:p>
            <a:pPr>
              <a:lnSpc>
                <a:spcPts val="3733"/>
              </a:lnSpc>
            </a:pPr>
            <a:r>
              <a:rPr lang="en-US" sz="3733" u="sng">
                <a:solidFill>
                  <a:srgbClr val="FF3131"/>
                </a:solidFill>
                <a:latin typeface="Roboto Bold"/>
              </a:rPr>
              <a:t>PROBLEM AND DATA TYPES</a:t>
            </a:r>
          </a:p>
        </p:txBody>
      </p:sp>
      <p:grpSp>
        <p:nvGrpSpPr>
          <p:cNvPr name="Group 5" id="5"/>
          <p:cNvGrpSpPr/>
          <p:nvPr/>
        </p:nvGrpSpPr>
        <p:grpSpPr>
          <a:xfrm rot="0">
            <a:off x="-12620" y="1698172"/>
            <a:ext cx="2370205" cy="5617028"/>
            <a:chOff x="0" y="0"/>
            <a:chExt cx="1064507" cy="2522720"/>
          </a:xfrm>
        </p:grpSpPr>
        <p:sp>
          <p:nvSpPr>
            <p:cNvPr name="Freeform 6" id="6"/>
            <p:cNvSpPr/>
            <p:nvPr/>
          </p:nvSpPr>
          <p:spPr>
            <a:xfrm flipH="false" flipV="false" rot="0">
              <a:off x="0" y="0"/>
              <a:ext cx="1064507" cy="2522720"/>
            </a:xfrm>
            <a:custGeom>
              <a:avLst/>
              <a:gdLst/>
              <a:ahLst/>
              <a:cxnLst/>
              <a:rect r="r" b="b" t="t" l="l"/>
              <a:pathLst>
                <a:path h="2522720" w="1064507">
                  <a:moveTo>
                    <a:pt x="0" y="0"/>
                  </a:moveTo>
                  <a:lnTo>
                    <a:pt x="1064507" y="0"/>
                  </a:lnTo>
                  <a:lnTo>
                    <a:pt x="1064507" y="2522720"/>
                  </a:lnTo>
                  <a:lnTo>
                    <a:pt x="0" y="2522720"/>
                  </a:lnTo>
                  <a:close/>
                </a:path>
              </a:pathLst>
            </a:custGeom>
            <a:solidFill>
              <a:srgbClr val="FFFFFF"/>
            </a:solidFill>
          </p:spPr>
        </p:sp>
      </p:grpSp>
      <p:sp>
        <p:nvSpPr>
          <p:cNvPr name="TextBox 7" id="7"/>
          <p:cNvSpPr txBox="true"/>
          <p:nvPr/>
        </p:nvSpPr>
        <p:spPr>
          <a:xfrm rot="0">
            <a:off x="890827" y="1660072"/>
            <a:ext cx="563310" cy="358818"/>
          </a:xfrm>
          <a:prstGeom prst="rect">
            <a:avLst/>
          </a:prstGeom>
        </p:spPr>
        <p:txBody>
          <a:bodyPr anchor="t" rtlCol="false" tIns="0" lIns="0" bIns="0" rIns="0">
            <a:spAutoFit/>
          </a:bodyPr>
          <a:lstStyle/>
          <a:p>
            <a:pPr algn="ctr">
              <a:lnSpc>
                <a:spcPts val="2948"/>
              </a:lnSpc>
            </a:pPr>
            <a:r>
              <a:rPr lang="en-US" sz="2106">
                <a:solidFill>
                  <a:srgbClr val="2E2E2E"/>
                </a:solidFill>
                <a:latin typeface="Canva Sans Bold"/>
              </a:rPr>
              <a:t>kNN</a:t>
            </a:r>
          </a:p>
        </p:txBody>
      </p:sp>
      <p:grpSp>
        <p:nvGrpSpPr>
          <p:cNvPr name="Group 8" id="8"/>
          <p:cNvGrpSpPr/>
          <p:nvPr/>
        </p:nvGrpSpPr>
        <p:grpSpPr>
          <a:xfrm rot="0">
            <a:off x="2430248" y="1698172"/>
            <a:ext cx="2388604" cy="5617028"/>
            <a:chOff x="0" y="0"/>
            <a:chExt cx="1072770" cy="2522720"/>
          </a:xfrm>
        </p:grpSpPr>
        <p:sp>
          <p:nvSpPr>
            <p:cNvPr name="Freeform 9" id="9"/>
            <p:cNvSpPr/>
            <p:nvPr/>
          </p:nvSpPr>
          <p:spPr>
            <a:xfrm flipH="false" flipV="false" rot="0">
              <a:off x="0" y="0"/>
              <a:ext cx="1072770" cy="2522720"/>
            </a:xfrm>
            <a:custGeom>
              <a:avLst/>
              <a:gdLst/>
              <a:ahLst/>
              <a:cxnLst/>
              <a:rect r="r" b="b" t="t" l="l"/>
              <a:pathLst>
                <a:path h="2522720" w="1072770">
                  <a:moveTo>
                    <a:pt x="0" y="0"/>
                  </a:moveTo>
                  <a:lnTo>
                    <a:pt x="1072770" y="0"/>
                  </a:lnTo>
                  <a:lnTo>
                    <a:pt x="1072770" y="2522720"/>
                  </a:lnTo>
                  <a:lnTo>
                    <a:pt x="0" y="2522720"/>
                  </a:lnTo>
                  <a:close/>
                </a:path>
              </a:pathLst>
            </a:custGeom>
            <a:solidFill>
              <a:srgbClr val="FFFFFF"/>
            </a:solidFill>
          </p:spPr>
        </p:sp>
      </p:grpSp>
      <p:grpSp>
        <p:nvGrpSpPr>
          <p:cNvPr name="Group 10" id="10"/>
          <p:cNvGrpSpPr/>
          <p:nvPr/>
        </p:nvGrpSpPr>
        <p:grpSpPr>
          <a:xfrm rot="0">
            <a:off x="4879812" y="1698172"/>
            <a:ext cx="2389521" cy="5617028"/>
            <a:chOff x="0" y="0"/>
            <a:chExt cx="1073182" cy="2522720"/>
          </a:xfrm>
        </p:grpSpPr>
        <p:sp>
          <p:nvSpPr>
            <p:cNvPr name="Freeform 11" id="11"/>
            <p:cNvSpPr/>
            <p:nvPr/>
          </p:nvSpPr>
          <p:spPr>
            <a:xfrm flipH="false" flipV="false" rot="0">
              <a:off x="0" y="0"/>
              <a:ext cx="1073182" cy="2522720"/>
            </a:xfrm>
            <a:custGeom>
              <a:avLst/>
              <a:gdLst/>
              <a:ahLst/>
              <a:cxnLst/>
              <a:rect r="r" b="b" t="t" l="l"/>
              <a:pathLst>
                <a:path h="2522720" w="1073182">
                  <a:moveTo>
                    <a:pt x="0" y="0"/>
                  </a:moveTo>
                  <a:lnTo>
                    <a:pt x="1073182" y="0"/>
                  </a:lnTo>
                  <a:lnTo>
                    <a:pt x="1073182" y="2522720"/>
                  </a:lnTo>
                  <a:lnTo>
                    <a:pt x="0" y="2522720"/>
                  </a:lnTo>
                  <a:close/>
                </a:path>
              </a:pathLst>
            </a:custGeom>
            <a:solidFill>
              <a:srgbClr val="FFFFFF"/>
            </a:solidFill>
          </p:spPr>
        </p:sp>
      </p:grpSp>
      <p:grpSp>
        <p:nvGrpSpPr>
          <p:cNvPr name="Group 12" id="12"/>
          <p:cNvGrpSpPr/>
          <p:nvPr/>
        </p:nvGrpSpPr>
        <p:grpSpPr>
          <a:xfrm rot="0">
            <a:off x="7330294" y="1698172"/>
            <a:ext cx="2423306" cy="5617028"/>
            <a:chOff x="0" y="0"/>
            <a:chExt cx="1088356" cy="2522720"/>
          </a:xfrm>
        </p:grpSpPr>
        <p:sp>
          <p:nvSpPr>
            <p:cNvPr name="Freeform 13" id="13"/>
            <p:cNvSpPr/>
            <p:nvPr/>
          </p:nvSpPr>
          <p:spPr>
            <a:xfrm flipH="false" flipV="false" rot="0">
              <a:off x="0" y="0"/>
              <a:ext cx="1088356" cy="2522720"/>
            </a:xfrm>
            <a:custGeom>
              <a:avLst/>
              <a:gdLst/>
              <a:ahLst/>
              <a:cxnLst/>
              <a:rect r="r" b="b" t="t" l="l"/>
              <a:pathLst>
                <a:path h="2522720" w="1088356">
                  <a:moveTo>
                    <a:pt x="0" y="0"/>
                  </a:moveTo>
                  <a:lnTo>
                    <a:pt x="1088356" y="0"/>
                  </a:lnTo>
                  <a:lnTo>
                    <a:pt x="1088356" y="2522720"/>
                  </a:lnTo>
                  <a:lnTo>
                    <a:pt x="0" y="2522720"/>
                  </a:lnTo>
                  <a:close/>
                </a:path>
              </a:pathLst>
            </a:custGeom>
            <a:solidFill>
              <a:srgbClr val="FFFFFF"/>
            </a:solidFill>
          </p:spPr>
        </p:sp>
      </p:grpSp>
      <p:sp>
        <p:nvSpPr>
          <p:cNvPr name="TextBox 14" id="14"/>
          <p:cNvSpPr txBox="true"/>
          <p:nvPr/>
        </p:nvSpPr>
        <p:spPr>
          <a:xfrm rot="0">
            <a:off x="2459045" y="1660072"/>
            <a:ext cx="2319307" cy="358818"/>
          </a:xfrm>
          <a:prstGeom prst="rect">
            <a:avLst/>
          </a:prstGeom>
        </p:spPr>
        <p:txBody>
          <a:bodyPr anchor="t" rtlCol="false" tIns="0" lIns="0" bIns="0" rIns="0">
            <a:spAutoFit/>
          </a:bodyPr>
          <a:lstStyle/>
          <a:p>
            <a:pPr algn="ctr">
              <a:lnSpc>
                <a:spcPts val="2948"/>
              </a:lnSpc>
            </a:pPr>
            <a:r>
              <a:rPr lang="en-US" sz="2106">
                <a:solidFill>
                  <a:srgbClr val="2E2E2E"/>
                </a:solidFill>
                <a:latin typeface="Canva Sans Bold"/>
              </a:rPr>
              <a:t>Linear Regression</a:t>
            </a:r>
          </a:p>
        </p:txBody>
      </p:sp>
      <p:sp>
        <p:nvSpPr>
          <p:cNvPr name="TextBox 15" id="15"/>
          <p:cNvSpPr txBox="true"/>
          <p:nvPr/>
        </p:nvSpPr>
        <p:spPr>
          <a:xfrm rot="0">
            <a:off x="5251588" y="1660072"/>
            <a:ext cx="1596076" cy="358818"/>
          </a:xfrm>
          <a:prstGeom prst="rect">
            <a:avLst/>
          </a:prstGeom>
        </p:spPr>
        <p:txBody>
          <a:bodyPr anchor="t" rtlCol="false" tIns="0" lIns="0" bIns="0" rIns="0">
            <a:spAutoFit/>
          </a:bodyPr>
          <a:lstStyle/>
          <a:p>
            <a:pPr algn="ctr">
              <a:lnSpc>
                <a:spcPts val="2948"/>
              </a:lnSpc>
            </a:pPr>
            <a:r>
              <a:rPr lang="en-US" sz="2106">
                <a:solidFill>
                  <a:srgbClr val="2E2E2E"/>
                </a:solidFill>
                <a:latin typeface="Canva Sans Bold"/>
              </a:rPr>
              <a:t>Naive Bayes</a:t>
            </a:r>
          </a:p>
        </p:txBody>
      </p:sp>
      <p:sp>
        <p:nvSpPr>
          <p:cNvPr name="TextBox 16" id="16"/>
          <p:cNvSpPr txBox="true"/>
          <p:nvPr/>
        </p:nvSpPr>
        <p:spPr>
          <a:xfrm rot="0">
            <a:off x="7668188" y="1660072"/>
            <a:ext cx="1780892" cy="358818"/>
          </a:xfrm>
          <a:prstGeom prst="rect">
            <a:avLst/>
          </a:prstGeom>
        </p:spPr>
        <p:txBody>
          <a:bodyPr anchor="t" rtlCol="false" tIns="0" lIns="0" bIns="0" rIns="0">
            <a:spAutoFit/>
          </a:bodyPr>
          <a:lstStyle/>
          <a:p>
            <a:pPr algn="ctr">
              <a:lnSpc>
                <a:spcPts val="2948"/>
              </a:lnSpc>
            </a:pPr>
            <a:r>
              <a:rPr lang="en-US" sz="2106">
                <a:solidFill>
                  <a:srgbClr val="2E2E2E"/>
                </a:solidFill>
                <a:latin typeface="Canva Sans Bold"/>
              </a:rPr>
              <a:t>Decision Tree</a:t>
            </a:r>
          </a:p>
        </p:txBody>
      </p:sp>
      <p:sp>
        <p:nvSpPr>
          <p:cNvPr name="TextBox 17" id="17"/>
          <p:cNvSpPr txBox="true"/>
          <p:nvPr/>
        </p:nvSpPr>
        <p:spPr>
          <a:xfrm rot="0">
            <a:off x="78320" y="2180243"/>
            <a:ext cx="2189368" cy="4960885"/>
          </a:xfrm>
          <a:prstGeom prst="rect">
            <a:avLst/>
          </a:prstGeom>
        </p:spPr>
        <p:txBody>
          <a:bodyPr anchor="t" rtlCol="false" tIns="0" lIns="0" bIns="0" rIns="0">
            <a:spAutoFit/>
          </a:bodyPr>
          <a:lstStyle/>
          <a:p>
            <a:pPr algn="just">
              <a:lnSpc>
                <a:spcPts val="2190"/>
              </a:lnSpc>
            </a:pPr>
            <a:r>
              <a:rPr lang="en-US" sz="1564">
                <a:solidFill>
                  <a:srgbClr val="2E2E2E"/>
                </a:solidFill>
                <a:latin typeface="Canva Sans"/>
              </a:rPr>
              <a:t>Phân loại và hồi quy. Nhưng chủ yếu dùng phân loại.</a:t>
            </a:r>
          </a:p>
          <a:p>
            <a:pPr algn="just">
              <a:lnSpc>
                <a:spcPts val="2190"/>
              </a:lnSpc>
            </a:pPr>
            <a:r>
              <a:rPr lang="en-US" sz="1564">
                <a:solidFill>
                  <a:srgbClr val="2E2E2E"/>
                </a:solidFill>
                <a:latin typeface="Canva Sans"/>
              </a:rPr>
              <a:t>Dữ liệu dạng số (numerical data): các đặc trưng định lượng như chiều cao,... </a:t>
            </a:r>
          </a:p>
          <a:p>
            <a:pPr algn="just">
              <a:lnSpc>
                <a:spcPts val="2190"/>
              </a:lnSpc>
            </a:pPr>
            <a:r>
              <a:rPr lang="en-US" sz="1564">
                <a:solidFill>
                  <a:srgbClr val="2E2E2E"/>
                </a:solidFill>
                <a:latin typeface="Canva Sans"/>
              </a:rPr>
              <a:t>Dữ liệu dạng hạng mục (categorical data): dữ liệu hạng mục, nhưng bạn cần chuyển đổi chúng thành dạng số  Đặc biệt trong trường hợp dữ liệu không tuyến tính và có biên quyết định phức tạp. Nó cũng hiệu quả khi dữ liệu không quá lớn.</a:t>
            </a:r>
          </a:p>
        </p:txBody>
      </p:sp>
      <p:sp>
        <p:nvSpPr>
          <p:cNvPr name="TextBox 18" id="18"/>
          <p:cNvSpPr txBox="true"/>
          <p:nvPr/>
        </p:nvSpPr>
        <p:spPr>
          <a:xfrm rot="0">
            <a:off x="2491530" y="2180243"/>
            <a:ext cx="2254338" cy="4132210"/>
          </a:xfrm>
          <a:prstGeom prst="rect">
            <a:avLst/>
          </a:prstGeom>
        </p:spPr>
        <p:txBody>
          <a:bodyPr anchor="t" rtlCol="false" tIns="0" lIns="0" bIns="0" rIns="0">
            <a:spAutoFit/>
          </a:bodyPr>
          <a:lstStyle/>
          <a:p>
            <a:pPr algn="just">
              <a:lnSpc>
                <a:spcPts val="2190"/>
              </a:lnSpc>
            </a:pPr>
            <a:r>
              <a:rPr lang="en-US" sz="1564">
                <a:solidFill>
                  <a:srgbClr val="2E2E2E"/>
                </a:solidFill>
                <a:latin typeface="Canva Sans"/>
              </a:rPr>
              <a:t>Hồi quy.</a:t>
            </a:r>
          </a:p>
          <a:p>
            <a:pPr algn="just">
              <a:lnSpc>
                <a:spcPts val="2190"/>
              </a:lnSpc>
            </a:pPr>
            <a:r>
              <a:rPr lang="en-US" sz="1564">
                <a:solidFill>
                  <a:srgbClr val="2E2E2E"/>
                </a:solidFill>
                <a:latin typeface="Canva Sans"/>
              </a:rPr>
              <a:t>Dữ liệu dạng số (numerical data):Linear Regression phù hợp với các vấn đề hồi quy khi biến đầu vào và biến mục tiêu là dạng số liên tục. Hồi quy tuyến tính phù hợp cho các vấn đề hồi quy khi mối quan hệ giữa các đặc trưng đầu vào và biến mục tiêu là gần như tuyến tính.</a:t>
            </a:r>
          </a:p>
          <a:p>
            <a:pPr algn="just">
              <a:lnSpc>
                <a:spcPts val="2190"/>
              </a:lnSpc>
            </a:pPr>
          </a:p>
        </p:txBody>
      </p:sp>
      <p:sp>
        <p:nvSpPr>
          <p:cNvPr name="TextBox 19" id="19"/>
          <p:cNvSpPr txBox="true"/>
          <p:nvPr/>
        </p:nvSpPr>
        <p:spPr>
          <a:xfrm rot="0">
            <a:off x="4954942" y="2180243"/>
            <a:ext cx="2189368" cy="4684660"/>
          </a:xfrm>
          <a:prstGeom prst="rect">
            <a:avLst/>
          </a:prstGeom>
        </p:spPr>
        <p:txBody>
          <a:bodyPr anchor="t" rtlCol="false" tIns="0" lIns="0" bIns="0" rIns="0">
            <a:spAutoFit/>
          </a:bodyPr>
          <a:lstStyle/>
          <a:p>
            <a:pPr algn="just">
              <a:lnSpc>
                <a:spcPts val="2190"/>
              </a:lnSpc>
            </a:pPr>
            <a:r>
              <a:rPr lang="en-US" sz="1564">
                <a:solidFill>
                  <a:srgbClr val="2E2E2E"/>
                </a:solidFill>
                <a:latin typeface="Canva Sans"/>
              </a:rPr>
              <a:t>Phân loại.</a:t>
            </a:r>
          </a:p>
          <a:p>
            <a:pPr algn="just">
              <a:lnSpc>
                <a:spcPts val="2190"/>
              </a:lnSpc>
            </a:pPr>
            <a:r>
              <a:rPr lang="en-US" sz="1564">
                <a:solidFill>
                  <a:srgbClr val="2E2E2E"/>
                </a:solidFill>
                <a:latin typeface="Canva Sans"/>
              </a:rPr>
              <a:t>Dữ liệu hạng mục (categorical data): "spam" hoặc "non-spam".</a:t>
            </a:r>
          </a:p>
          <a:p>
            <a:pPr algn="just">
              <a:lnSpc>
                <a:spcPts val="2190"/>
              </a:lnSpc>
            </a:pPr>
            <a:r>
              <a:rPr lang="en-US" sz="1564">
                <a:solidFill>
                  <a:srgbClr val="2E2E2E"/>
                </a:solidFill>
                <a:latin typeface="Canva Sans"/>
              </a:rPr>
              <a:t>Dữ liệu đếm (count data): đếm số lượng từ trong văn bản. Bộ phân loại Naive Bayes thường được sử dụng cho các vấn đề phân loại văn bản, phát hiện thư rác và các vấn đề phân loại khác liên quan đến dữ liệu phân loại hoặc rời rạc.</a:t>
            </a:r>
          </a:p>
          <a:p>
            <a:pPr algn="just">
              <a:lnSpc>
                <a:spcPts val="2190"/>
              </a:lnSpc>
            </a:pPr>
          </a:p>
        </p:txBody>
      </p:sp>
      <p:sp>
        <p:nvSpPr>
          <p:cNvPr name="TextBox 20" id="20"/>
          <p:cNvSpPr txBox="true"/>
          <p:nvPr/>
        </p:nvSpPr>
        <p:spPr>
          <a:xfrm rot="0">
            <a:off x="7406494" y="2180243"/>
            <a:ext cx="2208192" cy="3855985"/>
          </a:xfrm>
          <a:prstGeom prst="rect">
            <a:avLst/>
          </a:prstGeom>
        </p:spPr>
        <p:txBody>
          <a:bodyPr anchor="t" rtlCol="false" tIns="0" lIns="0" bIns="0" rIns="0">
            <a:spAutoFit/>
          </a:bodyPr>
          <a:lstStyle/>
          <a:p>
            <a:pPr algn="just">
              <a:lnSpc>
                <a:spcPts val="2190"/>
              </a:lnSpc>
            </a:pPr>
            <a:r>
              <a:rPr lang="en-US" sz="1564">
                <a:solidFill>
                  <a:srgbClr val="2E2E2E"/>
                </a:solidFill>
                <a:latin typeface="Canva Sans"/>
              </a:rPr>
              <a:t>Dữ liệu dạng số (numerical data)</a:t>
            </a:r>
          </a:p>
          <a:p>
            <a:pPr algn="just">
              <a:lnSpc>
                <a:spcPts val="2190"/>
              </a:lnSpc>
            </a:pPr>
            <a:r>
              <a:rPr lang="en-US" sz="1564">
                <a:solidFill>
                  <a:srgbClr val="2E2E2E"/>
                </a:solidFill>
                <a:latin typeface="Canva Sans"/>
              </a:rPr>
              <a:t>Dữ liệu hạng mục (categorical data):  one-hot encoding. </a:t>
            </a:r>
          </a:p>
          <a:p>
            <a:pPr algn="just">
              <a:lnSpc>
                <a:spcPts val="2190"/>
              </a:lnSpc>
            </a:pPr>
            <a:r>
              <a:rPr lang="en-US" sz="1564">
                <a:solidFill>
                  <a:srgbClr val="2E2E2E"/>
                </a:solidFill>
                <a:latin typeface="Canva Sans"/>
              </a:rPr>
              <a:t>Cây quyết định có tính đa dạng và có thể sử dụng cho cả vấn đề phân loại  và hồi quy. </a:t>
            </a:r>
            <a:r>
              <a:rPr lang="en-US" sz="1564">
                <a:solidFill>
                  <a:srgbClr val="2E2E2E"/>
                </a:solidFill>
                <a:latin typeface="Canva Sans"/>
              </a:rPr>
              <a:t>Chúng hiệu quả trong các tình huống dữ liệu có mối quan hệ phức tạp và phi tuyến tính.</a:t>
            </a:r>
          </a:p>
          <a:p>
            <a:pPr algn="just">
              <a:lnSpc>
                <a:spcPts val="2190"/>
              </a:lnSpc>
            </a:pP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76D3FB"/>
        </a:solidFill>
      </p:bgPr>
    </p:bg>
    <p:spTree>
      <p:nvGrpSpPr>
        <p:cNvPr id="1" name=""/>
        <p:cNvGrpSpPr/>
        <p:nvPr/>
      </p:nvGrpSpPr>
      <p:grpSpPr>
        <a:xfrm>
          <a:off x="0" y="0"/>
          <a:ext cx="0" cy="0"/>
          <a:chOff x="0" y="0"/>
          <a:chExt cx="0" cy="0"/>
        </a:xfrm>
      </p:grpSpPr>
      <p:grpSp>
        <p:nvGrpSpPr>
          <p:cNvPr name="Group 2" id="2"/>
          <p:cNvGrpSpPr/>
          <p:nvPr/>
        </p:nvGrpSpPr>
        <p:grpSpPr>
          <a:xfrm rot="0">
            <a:off x="522679" y="258893"/>
            <a:ext cx="8714268" cy="957615"/>
            <a:chOff x="0" y="0"/>
            <a:chExt cx="7256426" cy="797412"/>
          </a:xfrm>
        </p:grpSpPr>
        <p:sp>
          <p:nvSpPr>
            <p:cNvPr name="Freeform 3" id="3"/>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sp>
        <p:nvSpPr>
          <p:cNvPr name="TextBox 4" id="4"/>
          <p:cNvSpPr txBox="true"/>
          <p:nvPr/>
        </p:nvSpPr>
        <p:spPr>
          <a:xfrm rot="0">
            <a:off x="1836480" y="523599"/>
            <a:ext cx="8346119" cy="494877"/>
          </a:xfrm>
          <a:prstGeom prst="rect">
            <a:avLst/>
          </a:prstGeom>
        </p:spPr>
        <p:txBody>
          <a:bodyPr anchor="t" rtlCol="false" tIns="0" lIns="0" bIns="0" rIns="0">
            <a:spAutoFit/>
          </a:bodyPr>
          <a:lstStyle/>
          <a:p>
            <a:pPr>
              <a:lnSpc>
                <a:spcPts val="3733"/>
              </a:lnSpc>
            </a:pPr>
            <a:r>
              <a:rPr lang="en-US" sz="3733">
                <a:solidFill>
                  <a:srgbClr val="FF3131"/>
                </a:solidFill>
                <a:latin typeface="Roboto Bold"/>
              </a:rPr>
              <a:t>ƯU NHƯỢC ĐIỂM CỦA KNN</a:t>
            </a:r>
          </a:p>
        </p:txBody>
      </p:sp>
      <p:grpSp>
        <p:nvGrpSpPr>
          <p:cNvPr name="Group 5" id="5"/>
          <p:cNvGrpSpPr/>
          <p:nvPr/>
        </p:nvGrpSpPr>
        <p:grpSpPr>
          <a:xfrm rot="0">
            <a:off x="-12620" y="1373748"/>
            <a:ext cx="4629881" cy="5941452"/>
            <a:chOff x="0" y="0"/>
            <a:chExt cx="1926159" cy="2471809"/>
          </a:xfrm>
        </p:grpSpPr>
        <p:sp>
          <p:nvSpPr>
            <p:cNvPr name="Freeform 6" id="6"/>
            <p:cNvSpPr/>
            <p:nvPr/>
          </p:nvSpPr>
          <p:spPr>
            <a:xfrm flipH="false" flipV="false" rot="0">
              <a:off x="0" y="0"/>
              <a:ext cx="1926159" cy="2471809"/>
            </a:xfrm>
            <a:custGeom>
              <a:avLst/>
              <a:gdLst/>
              <a:ahLst/>
              <a:cxnLst/>
              <a:rect r="r" b="b" t="t" l="l"/>
              <a:pathLst>
                <a:path h="2471809" w="1926159">
                  <a:moveTo>
                    <a:pt x="0" y="0"/>
                  </a:moveTo>
                  <a:lnTo>
                    <a:pt x="1926159" y="0"/>
                  </a:lnTo>
                  <a:lnTo>
                    <a:pt x="1926159" y="2471809"/>
                  </a:lnTo>
                  <a:lnTo>
                    <a:pt x="0" y="2471809"/>
                  </a:lnTo>
                  <a:close/>
                </a:path>
              </a:pathLst>
            </a:custGeom>
            <a:solidFill>
              <a:srgbClr val="FFFFFF"/>
            </a:solidFill>
          </p:spPr>
        </p:sp>
      </p:grpSp>
      <p:sp>
        <p:nvSpPr>
          <p:cNvPr name="TextBox 7" id="7"/>
          <p:cNvSpPr txBox="true"/>
          <p:nvPr/>
        </p:nvSpPr>
        <p:spPr>
          <a:xfrm rot="0">
            <a:off x="1748733" y="1450342"/>
            <a:ext cx="1247626" cy="372589"/>
          </a:xfrm>
          <a:prstGeom prst="rect">
            <a:avLst/>
          </a:prstGeom>
        </p:spPr>
        <p:txBody>
          <a:bodyPr anchor="t" rtlCol="false" tIns="0" lIns="0" bIns="0" rIns="0">
            <a:spAutoFit/>
          </a:bodyPr>
          <a:lstStyle/>
          <a:p>
            <a:pPr algn="ctr">
              <a:lnSpc>
                <a:spcPts val="3088"/>
              </a:lnSpc>
            </a:pPr>
            <a:r>
              <a:rPr lang="en-US" sz="2206">
                <a:solidFill>
                  <a:srgbClr val="2E2E2E"/>
                </a:solidFill>
                <a:latin typeface="Canva Sans Bold"/>
              </a:rPr>
              <a:t>ƯU ĐIỂM</a:t>
            </a:r>
          </a:p>
        </p:txBody>
      </p:sp>
      <p:grpSp>
        <p:nvGrpSpPr>
          <p:cNvPr name="Group 8" id="8"/>
          <p:cNvGrpSpPr/>
          <p:nvPr/>
        </p:nvGrpSpPr>
        <p:grpSpPr>
          <a:xfrm rot="0">
            <a:off x="4750043" y="1373748"/>
            <a:ext cx="5003557" cy="5941452"/>
            <a:chOff x="0" y="0"/>
            <a:chExt cx="2081619" cy="2471809"/>
          </a:xfrm>
        </p:grpSpPr>
        <p:sp>
          <p:nvSpPr>
            <p:cNvPr name="Freeform 9" id="9"/>
            <p:cNvSpPr/>
            <p:nvPr/>
          </p:nvSpPr>
          <p:spPr>
            <a:xfrm flipH="false" flipV="false" rot="0">
              <a:off x="0" y="0"/>
              <a:ext cx="2081619" cy="2471809"/>
            </a:xfrm>
            <a:custGeom>
              <a:avLst/>
              <a:gdLst/>
              <a:ahLst/>
              <a:cxnLst/>
              <a:rect r="r" b="b" t="t" l="l"/>
              <a:pathLst>
                <a:path h="2471809" w="2081619">
                  <a:moveTo>
                    <a:pt x="0" y="0"/>
                  </a:moveTo>
                  <a:lnTo>
                    <a:pt x="2081619" y="0"/>
                  </a:lnTo>
                  <a:lnTo>
                    <a:pt x="2081619" y="2471809"/>
                  </a:lnTo>
                  <a:lnTo>
                    <a:pt x="0" y="2471809"/>
                  </a:lnTo>
                  <a:close/>
                </a:path>
              </a:pathLst>
            </a:custGeom>
            <a:solidFill>
              <a:srgbClr val="FFFFFF"/>
            </a:solidFill>
          </p:spPr>
        </p:sp>
      </p:grpSp>
      <p:sp>
        <p:nvSpPr>
          <p:cNvPr name="TextBox 10" id="10"/>
          <p:cNvSpPr txBox="true"/>
          <p:nvPr/>
        </p:nvSpPr>
        <p:spPr>
          <a:xfrm rot="0">
            <a:off x="6357506" y="1413510"/>
            <a:ext cx="1902768" cy="372589"/>
          </a:xfrm>
          <a:prstGeom prst="rect">
            <a:avLst/>
          </a:prstGeom>
        </p:spPr>
        <p:txBody>
          <a:bodyPr anchor="t" rtlCol="false" tIns="0" lIns="0" bIns="0" rIns="0">
            <a:spAutoFit/>
          </a:bodyPr>
          <a:lstStyle/>
          <a:p>
            <a:pPr algn="ctr">
              <a:lnSpc>
                <a:spcPts val="3088"/>
              </a:lnSpc>
            </a:pPr>
            <a:r>
              <a:rPr lang="en-US" sz="2206">
                <a:solidFill>
                  <a:srgbClr val="2E2E2E"/>
                </a:solidFill>
                <a:latin typeface="Canva Sans Bold"/>
              </a:rPr>
              <a:t>NHƯỢC ĐIỂM</a:t>
            </a:r>
          </a:p>
        </p:txBody>
      </p:sp>
      <p:sp>
        <p:nvSpPr>
          <p:cNvPr name="TextBox 11" id="11"/>
          <p:cNvSpPr txBox="true"/>
          <p:nvPr/>
        </p:nvSpPr>
        <p:spPr>
          <a:xfrm rot="0">
            <a:off x="127831" y="2068830"/>
            <a:ext cx="4411568" cy="3629025"/>
          </a:xfrm>
          <a:prstGeom prst="rect">
            <a:avLst/>
          </a:prstGeom>
        </p:spPr>
        <p:txBody>
          <a:bodyPr anchor="t" rtlCol="false" tIns="0" lIns="0" bIns="0" rIns="0">
            <a:spAutoFit/>
          </a:bodyPr>
          <a:lstStyle/>
          <a:p>
            <a:pPr algn="just">
              <a:lnSpc>
                <a:spcPts val="2903"/>
              </a:lnSpc>
              <a:spcBef>
                <a:spcPct val="0"/>
              </a:spcBef>
            </a:pPr>
            <a:r>
              <a:rPr lang="en-US" sz="2419" spc="21">
                <a:solidFill>
                  <a:srgbClr val="000000"/>
                </a:solidFill>
                <a:latin typeface="TT Rounds Condensed Bold"/>
              </a:rPr>
              <a:t>1. </a:t>
            </a:r>
            <a:r>
              <a:rPr lang="en-US" sz="2419" spc="21">
                <a:solidFill>
                  <a:srgbClr val="000000"/>
                </a:solidFill>
                <a:latin typeface="TT Rounds Condensed Bold"/>
              </a:rPr>
              <a:t>Độ phức tạp tính toán của quá trình training là bằng 0</a:t>
            </a:r>
          </a:p>
          <a:p>
            <a:pPr algn="just">
              <a:lnSpc>
                <a:spcPts val="2903"/>
              </a:lnSpc>
              <a:spcBef>
                <a:spcPct val="0"/>
              </a:spcBef>
            </a:pPr>
            <a:r>
              <a:rPr lang="en-US" sz="2419" spc="21">
                <a:solidFill>
                  <a:srgbClr val="000000"/>
                </a:solidFill>
                <a:latin typeface="TT Rounds Condensed Bold"/>
              </a:rPr>
              <a:t>2. Việc dự đoán kết quả của dữ liệu mới rất đơn giản. </a:t>
            </a:r>
          </a:p>
          <a:p>
            <a:pPr algn="just">
              <a:lnSpc>
                <a:spcPts val="2903"/>
              </a:lnSpc>
              <a:spcBef>
                <a:spcPct val="0"/>
              </a:spcBef>
            </a:pPr>
            <a:r>
              <a:rPr lang="en-US" sz="2419" spc="21">
                <a:solidFill>
                  <a:srgbClr val="000000"/>
                </a:solidFill>
                <a:latin typeface="TT Rounds Condensed Bold"/>
              </a:rPr>
              <a:t>3. Không cần giả sử gì về phân phối của các class. </a:t>
            </a:r>
          </a:p>
          <a:p>
            <a:pPr algn="just">
              <a:lnSpc>
                <a:spcPts val="2903"/>
              </a:lnSpc>
              <a:spcBef>
                <a:spcPct val="0"/>
              </a:spcBef>
            </a:pPr>
            <a:r>
              <a:rPr lang="en-US" sz="2419" spc="21">
                <a:solidFill>
                  <a:srgbClr val="000000"/>
                </a:solidFill>
                <a:latin typeface="TT Rounds Condensed Bold"/>
              </a:rPr>
              <a:t>4. Thuật toán đơn giản, dễ dàng triển khai. </a:t>
            </a:r>
          </a:p>
          <a:p>
            <a:pPr algn="just">
              <a:lnSpc>
                <a:spcPts val="2903"/>
              </a:lnSpc>
              <a:spcBef>
                <a:spcPct val="0"/>
              </a:spcBef>
            </a:pPr>
            <a:r>
              <a:rPr lang="en-US" sz="2419" spc="21">
                <a:solidFill>
                  <a:srgbClr val="000000"/>
                </a:solidFill>
                <a:latin typeface="TT Rounds Condensed Bold"/>
              </a:rPr>
              <a:t>5. Độ phức tạp tính toán nhỏ. </a:t>
            </a:r>
          </a:p>
          <a:p>
            <a:pPr algn="just">
              <a:lnSpc>
                <a:spcPts val="2903"/>
              </a:lnSpc>
              <a:spcBef>
                <a:spcPct val="0"/>
              </a:spcBef>
            </a:pPr>
            <a:r>
              <a:rPr lang="en-US" sz="2419" spc="22">
                <a:solidFill>
                  <a:srgbClr val="000000"/>
                </a:solidFill>
                <a:latin typeface="TT Rounds Condensed Bold"/>
              </a:rPr>
              <a:t>6. Xử lý tốt với tập dữ liệu nhiễu</a:t>
            </a:r>
          </a:p>
        </p:txBody>
      </p:sp>
      <p:sp>
        <p:nvSpPr>
          <p:cNvPr name="TextBox 12" id="12"/>
          <p:cNvSpPr txBox="true"/>
          <p:nvPr/>
        </p:nvSpPr>
        <p:spPr>
          <a:xfrm rot="0">
            <a:off x="4879812" y="2068830"/>
            <a:ext cx="4595931" cy="3629025"/>
          </a:xfrm>
          <a:prstGeom prst="rect">
            <a:avLst/>
          </a:prstGeom>
        </p:spPr>
        <p:txBody>
          <a:bodyPr anchor="t" rtlCol="false" tIns="0" lIns="0" bIns="0" rIns="0">
            <a:spAutoFit/>
          </a:bodyPr>
          <a:lstStyle/>
          <a:p>
            <a:pPr algn="just">
              <a:lnSpc>
                <a:spcPts val="2903"/>
              </a:lnSpc>
            </a:pPr>
            <a:r>
              <a:rPr lang="en-US" sz="2419" spc="21">
                <a:solidFill>
                  <a:srgbClr val="000000"/>
                </a:solidFill>
                <a:latin typeface="TT Rounds Condensed Bold"/>
              </a:rPr>
              <a:t>1. Với K nhỏ dễ gặp nhiễu dẫn tới kết quả đưa ra không chính xác. </a:t>
            </a:r>
          </a:p>
          <a:p>
            <a:pPr algn="just">
              <a:lnSpc>
                <a:spcPts val="2903"/>
              </a:lnSpc>
            </a:pPr>
            <a:r>
              <a:rPr lang="en-US" sz="2419" spc="21">
                <a:solidFill>
                  <a:srgbClr val="000000"/>
                </a:solidFill>
                <a:latin typeface="TT Rounds Condensed Bold"/>
              </a:rPr>
              <a:t>2. Cần nhiều thời gian để thực hiện do phải tính toán khoảng cách với tất cả các đối tượng trong tập dữ liệu. 3. Cần chuyển đổi kiểu dữ liệu thành các yếu tố định tính. </a:t>
            </a:r>
          </a:p>
          <a:p>
            <a:pPr algn="just">
              <a:lnSpc>
                <a:spcPts val="2903"/>
              </a:lnSpc>
              <a:spcBef>
                <a:spcPct val="0"/>
              </a:spcBef>
            </a:pPr>
            <a:r>
              <a:rPr lang="en-US" sz="2419" spc="22">
                <a:solidFill>
                  <a:srgbClr val="000000"/>
                </a:solidFill>
                <a:latin typeface="TT Rounds Condensed Bold"/>
              </a:rPr>
              <a:t>4. Tốn nhiều bộ nhớ, việc lưu toàn bộ dữ liệu trong bộ nhớ cũng ảnh hưởng tới hiệu năng của KNN.</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76D3FB"/>
        </a:solidFill>
      </p:bgPr>
    </p:bg>
    <p:spTree>
      <p:nvGrpSpPr>
        <p:cNvPr id="1" name=""/>
        <p:cNvGrpSpPr/>
        <p:nvPr/>
      </p:nvGrpSpPr>
      <p:grpSpPr>
        <a:xfrm>
          <a:off x="0" y="0"/>
          <a:ext cx="0" cy="0"/>
          <a:chOff x="0" y="0"/>
          <a:chExt cx="0" cy="0"/>
        </a:xfrm>
      </p:grpSpPr>
      <p:grpSp>
        <p:nvGrpSpPr>
          <p:cNvPr name="Group 2" id="2"/>
          <p:cNvGrpSpPr/>
          <p:nvPr/>
        </p:nvGrpSpPr>
        <p:grpSpPr>
          <a:xfrm rot="0">
            <a:off x="522679" y="258893"/>
            <a:ext cx="8714268" cy="957615"/>
            <a:chOff x="0" y="0"/>
            <a:chExt cx="7256426" cy="797412"/>
          </a:xfrm>
        </p:grpSpPr>
        <p:sp>
          <p:nvSpPr>
            <p:cNvPr name="Freeform 3" id="3"/>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sp>
        <p:nvSpPr>
          <p:cNvPr name="TextBox 4" id="4"/>
          <p:cNvSpPr txBox="true"/>
          <p:nvPr/>
        </p:nvSpPr>
        <p:spPr>
          <a:xfrm rot="0">
            <a:off x="522679" y="521229"/>
            <a:ext cx="9739447" cy="468207"/>
          </a:xfrm>
          <a:prstGeom prst="rect">
            <a:avLst/>
          </a:prstGeom>
        </p:spPr>
        <p:txBody>
          <a:bodyPr anchor="t" rtlCol="false" tIns="0" lIns="0" bIns="0" rIns="0">
            <a:spAutoFit/>
          </a:bodyPr>
          <a:lstStyle/>
          <a:p>
            <a:pPr>
              <a:lnSpc>
                <a:spcPts val="3433"/>
              </a:lnSpc>
            </a:pPr>
            <a:r>
              <a:rPr lang="en-US" sz="3433">
                <a:solidFill>
                  <a:srgbClr val="FF3131"/>
                </a:solidFill>
                <a:latin typeface="Roboto Bold"/>
              </a:rPr>
              <a:t>ƯU NHƯỢC ĐIỂM CỦA LINEAR REGRESSION</a:t>
            </a:r>
          </a:p>
        </p:txBody>
      </p:sp>
      <p:grpSp>
        <p:nvGrpSpPr>
          <p:cNvPr name="Group 5" id="5"/>
          <p:cNvGrpSpPr/>
          <p:nvPr/>
        </p:nvGrpSpPr>
        <p:grpSpPr>
          <a:xfrm rot="0">
            <a:off x="-12620" y="1373748"/>
            <a:ext cx="4746674" cy="5941452"/>
            <a:chOff x="0" y="0"/>
            <a:chExt cx="1974748" cy="2471809"/>
          </a:xfrm>
        </p:grpSpPr>
        <p:sp>
          <p:nvSpPr>
            <p:cNvPr name="Freeform 6" id="6"/>
            <p:cNvSpPr/>
            <p:nvPr/>
          </p:nvSpPr>
          <p:spPr>
            <a:xfrm flipH="false" flipV="false" rot="0">
              <a:off x="0" y="0"/>
              <a:ext cx="1974748" cy="2471809"/>
            </a:xfrm>
            <a:custGeom>
              <a:avLst/>
              <a:gdLst/>
              <a:ahLst/>
              <a:cxnLst/>
              <a:rect r="r" b="b" t="t" l="l"/>
              <a:pathLst>
                <a:path h="2471809" w="1974748">
                  <a:moveTo>
                    <a:pt x="0" y="0"/>
                  </a:moveTo>
                  <a:lnTo>
                    <a:pt x="1974748" y="0"/>
                  </a:lnTo>
                  <a:lnTo>
                    <a:pt x="1974748" y="2471809"/>
                  </a:lnTo>
                  <a:lnTo>
                    <a:pt x="0" y="2471809"/>
                  </a:lnTo>
                  <a:close/>
                </a:path>
              </a:pathLst>
            </a:custGeom>
            <a:solidFill>
              <a:srgbClr val="FFFFFF"/>
            </a:solidFill>
          </p:spPr>
        </p:sp>
      </p:grpSp>
      <p:sp>
        <p:nvSpPr>
          <p:cNvPr name="TextBox 7" id="7"/>
          <p:cNvSpPr txBox="true"/>
          <p:nvPr/>
        </p:nvSpPr>
        <p:spPr>
          <a:xfrm rot="0">
            <a:off x="1836480" y="1413510"/>
            <a:ext cx="1191220" cy="356079"/>
          </a:xfrm>
          <a:prstGeom prst="rect">
            <a:avLst/>
          </a:prstGeom>
        </p:spPr>
        <p:txBody>
          <a:bodyPr anchor="t" rtlCol="false" tIns="0" lIns="0" bIns="0" rIns="0">
            <a:spAutoFit/>
          </a:bodyPr>
          <a:lstStyle/>
          <a:p>
            <a:pPr algn="ctr">
              <a:lnSpc>
                <a:spcPts val="2948"/>
              </a:lnSpc>
            </a:pPr>
            <a:r>
              <a:rPr lang="en-US" sz="2106">
                <a:solidFill>
                  <a:srgbClr val="2E2E2E"/>
                </a:solidFill>
                <a:latin typeface="Canva Sans Bold"/>
              </a:rPr>
              <a:t>ƯU ĐIỂM</a:t>
            </a:r>
          </a:p>
        </p:txBody>
      </p:sp>
      <p:grpSp>
        <p:nvGrpSpPr>
          <p:cNvPr name="Group 8" id="8"/>
          <p:cNvGrpSpPr/>
          <p:nvPr/>
        </p:nvGrpSpPr>
        <p:grpSpPr>
          <a:xfrm rot="0">
            <a:off x="4879812" y="1373748"/>
            <a:ext cx="4873788" cy="5941452"/>
            <a:chOff x="0" y="0"/>
            <a:chExt cx="2027631" cy="2471809"/>
          </a:xfrm>
        </p:grpSpPr>
        <p:sp>
          <p:nvSpPr>
            <p:cNvPr name="Freeform 9" id="9"/>
            <p:cNvSpPr/>
            <p:nvPr/>
          </p:nvSpPr>
          <p:spPr>
            <a:xfrm flipH="false" flipV="false" rot="0">
              <a:off x="0" y="0"/>
              <a:ext cx="2027631" cy="2471809"/>
            </a:xfrm>
            <a:custGeom>
              <a:avLst/>
              <a:gdLst/>
              <a:ahLst/>
              <a:cxnLst/>
              <a:rect r="r" b="b" t="t" l="l"/>
              <a:pathLst>
                <a:path h="2471809" w="2027631">
                  <a:moveTo>
                    <a:pt x="0" y="0"/>
                  </a:moveTo>
                  <a:lnTo>
                    <a:pt x="2027631" y="0"/>
                  </a:lnTo>
                  <a:lnTo>
                    <a:pt x="2027631" y="2471809"/>
                  </a:lnTo>
                  <a:lnTo>
                    <a:pt x="0" y="2471809"/>
                  </a:lnTo>
                  <a:close/>
                </a:path>
              </a:pathLst>
            </a:custGeom>
            <a:solidFill>
              <a:srgbClr val="FFFFFF"/>
            </a:solidFill>
          </p:spPr>
        </p:sp>
      </p:grpSp>
      <p:sp>
        <p:nvSpPr>
          <p:cNvPr name="TextBox 10" id="10"/>
          <p:cNvSpPr txBox="true"/>
          <p:nvPr/>
        </p:nvSpPr>
        <p:spPr>
          <a:xfrm rot="0">
            <a:off x="6400592" y="1413510"/>
            <a:ext cx="1816596" cy="356079"/>
          </a:xfrm>
          <a:prstGeom prst="rect">
            <a:avLst/>
          </a:prstGeom>
        </p:spPr>
        <p:txBody>
          <a:bodyPr anchor="t" rtlCol="false" tIns="0" lIns="0" bIns="0" rIns="0">
            <a:spAutoFit/>
          </a:bodyPr>
          <a:lstStyle/>
          <a:p>
            <a:pPr algn="ctr">
              <a:lnSpc>
                <a:spcPts val="2948"/>
              </a:lnSpc>
            </a:pPr>
            <a:r>
              <a:rPr lang="en-US" sz="2106">
                <a:solidFill>
                  <a:srgbClr val="2E2E2E"/>
                </a:solidFill>
                <a:latin typeface="Canva Sans Bold"/>
              </a:rPr>
              <a:t>NHƯỢC ĐIỂM</a:t>
            </a:r>
          </a:p>
        </p:txBody>
      </p:sp>
      <p:sp>
        <p:nvSpPr>
          <p:cNvPr name="TextBox 11" id="11"/>
          <p:cNvSpPr txBox="true"/>
          <p:nvPr/>
        </p:nvSpPr>
        <p:spPr>
          <a:xfrm rot="0">
            <a:off x="154933" y="1925312"/>
            <a:ext cx="4411568" cy="5029200"/>
          </a:xfrm>
          <a:prstGeom prst="rect">
            <a:avLst/>
          </a:prstGeom>
        </p:spPr>
        <p:txBody>
          <a:bodyPr anchor="t" rtlCol="false" tIns="0" lIns="0" bIns="0" rIns="0">
            <a:spAutoFit/>
          </a:bodyPr>
          <a:lstStyle/>
          <a:p>
            <a:pPr algn="just">
              <a:lnSpc>
                <a:spcPts val="2543"/>
              </a:lnSpc>
            </a:pPr>
            <a:r>
              <a:rPr lang="en-US" sz="2119" spc="19">
                <a:solidFill>
                  <a:srgbClr val="000000"/>
                </a:solidFill>
                <a:latin typeface="TT Rounds Condensed Bold"/>
              </a:rPr>
              <a:t>1. Nhanh chóng và đơn giản cho việc mô hình hóa.</a:t>
            </a:r>
          </a:p>
          <a:p>
            <a:pPr algn="just">
              <a:lnSpc>
                <a:spcPts val="2543"/>
              </a:lnSpc>
            </a:pPr>
            <a:r>
              <a:rPr lang="en-US" sz="2119" spc="19">
                <a:solidFill>
                  <a:srgbClr val="000000"/>
                </a:solidFill>
                <a:latin typeface="TT Rounds Condensed Bold"/>
              </a:rPr>
              <a:t>2. Đơn giản và dễ hiểu, hữu ích cho quyết định kinh doanh. </a:t>
            </a:r>
          </a:p>
          <a:p>
            <a:pPr algn="just">
              <a:lnSpc>
                <a:spcPts val="2543"/>
              </a:lnSpc>
            </a:pPr>
            <a:r>
              <a:rPr lang="en-US" sz="2119" spc="19">
                <a:solidFill>
                  <a:srgbClr val="000000"/>
                </a:solidFill>
                <a:latin typeface="TT Rounds Condensed Bold"/>
              </a:rPr>
              <a:t>3. Có hệ số dễ hiểu, kèm theo khoảng tin cậy và kiểm tra thống kê, quan trọng cho suy luận. </a:t>
            </a:r>
          </a:p>
          <a:p>
            <a:pPr algn="just">
              <a:lnSpc>
                <a:spcPts val="2543"/>
              </a:lnSpc>
            </a:pPr>
            <a:r>
              <a:rPr lang="en-US" sz="2119" spc="19">
                <a:solidFill>
                  <a:srgbClr val="000000"/>
                </a:solidFill>
                <a:latin typeface="TT Rounds Condensed Bold"/>
              </a:rPr>
              <a:t>4. Không cần điều chỉnh siêu tham số, giảm phức tạp trong việc điều chỉnh mô hình. </a:t>
            </a:r>
          </a:p>
          <a:p>
            <a:pPr algn="just">
              <a:lnSpc>
                <a:spcPts val="2543"/>
              </a:lnSpc>
            </a:pPr>
            <a:r>
              <a:rPr lang="en-US" sz="2119" spc="19">
                <a:solidFill>
                  <a:srgbClr val="000000"/>
                </a:solidFill>
                <a:latin typeface="TT Rounds Condensed Bold"/>
              </a:rPr>
              <a:t>5. Được biết đến rộng rãi, giúp xây dựng sự tin tưởng từ các bên liên quan. </a:t>
            </a:r>
          </a:p>
          <a:p>
            <a:pPr algn="just">
              <a:lnSpc>
                <a:spcPts val="2543"/>
              </a:lnSpc>
              <a:spcBef>
                <a:spcPct val="0"/>
              </a:spcBef>
            </a:pPr>
            <a:r>
              <a:rPr lang="en-US" sz="2119" spc="19">
                <a:solidFill>
                  <a:srgbClr val="000000"/>
                </a:solidFill>
                <a:latin typeface="TT Rounds Condensed Bold"/>
              </a:rPr>
              <a:t>6. Suy luận nhanh chóng và đơn giản, dễ triển khai trong sản xuất mà không cần thư viện học máy phức tạp</a:t>
            </a:r>
          </a:p>
        </p:txBody>
      </p:sp>
      <p:sp>
        <p:nvSpPr>
          <p:cNvPr name="TextBox 12" id="12"/>
          <p:cNvSpPr txBox="true"/>
          <p:nvPr/>
        </p:nvSpPr>
        <p:spPr>
          <a:xfrm rot="0">
            <a:off x="5103106" y="2007714"/>
            <a:ext cx="4411568" cy="3771900"/>
          </a:xfrm>
          <a:prstGeom prst="rect">
            <a:avLst/>
          </a:prstGeom>
        </p:spPr>
        <p:txBody>
          <a:bodyPr anchor="t" rtlCol="false" tIns="0" lIns="0" bIns="0" rIns="0">
            <a:spAutoFit/>
          </a:bodyPr>
          <a:lstStyle/>
          <a:p>
            <a:pPr algn="just">
              <a:lnSpc>
                <a:spcPts val="2543"/>
              </a:lnSpc>
            </a:pPr>
            <a:r>
              <a:rPr lang="en-US" sz="2119" spc="19">
                <a:solidFill>
                  <a:srgbClr val="000000"/>
                </a:solidFill>
                <a:latin typeface="TT Rounds Condensed Bold"/>
              </a:rPr>
              <a:t>1. Dễ bị ảnh hưởng bởi giá trị ngoại lệ trong dữ liệu. </a:t>
            </a:r>
          </a:p>
          <a:p>
            <a:pPr algn="just">
              <a:lnSpc>
                <a:spcPts val="2543"/>
              </a:lnSpc>
            </a:pPr>
            <a:r>
              <a:rPr lang="en-US" sz="2119" spc="19">
                <a:solidFill>
                  <a:srgbClr val="000000"/>
                </a:solidFill>
                <a:latin typeface="TT Rounds Condensed Bold"/>
              </a:rPr>
              <a:t>2. Dễ bị ảnh hưởng nếu có nhiều đặc trưng tương quan cao. </a:t>
            </a:r>
          </a:p>
          <a:p>
            <a:pPr algn="just">
              <a:lnSpc>
                <a:spcPts val="2543"/>
              </a:lnSpc>
            </a:pPr>
            <a:r>
              <a:rPr lang="en-US" sz="2119" spc="19">
                <a:solidFill>
                  <a:srgbClr val="000000"/>
                </a:solidFill>
                <a:latin typeface="TT Rounds Condensed Bold"/>
              </a:rPr>
              <a:t>3. Cần xác định rõ ràng các tương tác giữa các đặc trưng. </a:t>
            </a:r>
          </a:p>
          <a:p>
            <a:pPr algn="just">
              <a:lnSpc>
                <a:spcPts val="2543"/>
              </a:lnSpc>
            </a:pPr>
            <a:r>
              <a:rPr lang="en-US" sz="2119" spc="19">
                <a:solidFill>
                  <a:srgbClr val="000000"/>
                </a:solidFill>
                <a:latin typeface="TT Rounds Condensed Bold"/>
              </a:rPr>
              <a:t>4. Giả định mối quan hệ tuyến tính giữa đặc trưng và kết quả. </a:t>
            </a:r>
          </a:p>
          <a:p>
            <a:pPr algn="just">
              <a:lnSpc>
                <a:spcPts val="2543"/>
              </a:lnSpc>
            </a:pPr>
            <a:r>
              <a:rPr lang="en-US" sz="2119" spc="19">
                <a:solidFill>
                  <a:srgbClr val="000000"/>
                </a:solidFill>
                <a:latin typeface="TT Rounds Condensed Bold"/>
              </a:rPr>
              <a:t>5. Không thể xử lý dữ liệu bị thiếu một cách tự nhiên. </a:t>
            </a:r>
          </a:p>
          <a:p>
            <a:pPr algn="just">
              <a:lnSpc>
                <a:spcPts val="2543"/>
              </a:lnSpc>
              <a:spcBef>
                <a:spcPct val="0"/>
              </a:spcBef>
            </a:pPr>
            <a:r>
              <a:rPr lang="en-US" sz="2119" spc="19">
                <a:solidFill>
                  <a:srgbClr val="000000"/>
                </a:solidFill>
                <a:latin typeface="TT Rounds Condensed Bold"/>
              </a:rPr>
              <a:t>6. Hiệu suất dự đoán thường không cao nhất trên dữ liệu bảng.</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76D3FB"/>
        </a:solidFill>
      </p:bgPr>
    </p:bg>
    <p:spTree>
      <p:nvGrpSpPr>
        <p:cNvPr id="1" name=""/>
        <p:cNvGrpSpPr/>
        <p:nvPr/>
      </p:nvGrpSpPr>
      <p:grpSpPr>
        <a:xfrm>
          <a:off x="0" y="0"/>
          <a:ext cx="0" cy="0"/>
          <a:chOff x="0" y="0"/>
          <a:chExt cx="0" cy="0"/>
        </a:xfrm>
      </p:grpSpPr>
      <p:grpSp>
        <p:nvGrpSpPr>
          <p:cNvPr name="Group 2" id="2"/>
          <p:cNvGrpSpPr/>
          <p:nvPr/>
        </p:nvGrpSpPr>
        <p:grpSpPr>
          <a:xfrm rot="0">
            <a:off x="522679" y="258893"/>
            <a:ext cx="8714268" cy="957615"/>
            <a:chOff x="0" y="0"/>
            <a:chExt cx="7256426" cy="797412"/>
          </a:xfrm>
        </p:grpSpPr>
        <p:sp>
          <p:nvSpPr>
            <p:cNvPr name="Freeform 3" id="3"/>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sp>
        <p:nvSpPr>
          <p:cNvPr name="TextBox 4" id="4"/>
          <p:cNvSpPr txBox="true"/>
          <p:nvPr/>
        </p:nvSpPr>
        <p:spPr>
          <a:xfrm rot="0">
            <a:off x="1093665" y="521229"/>
            <a:ext cx="9739447" cy="468207"/>
          </a:xfrm>
          <a:prstGeom prst="rect">
            <a:avLst/>
          </a:prstGeom>
        </p:spPr>
        <p:txBody>
          <a:bodyPr anchor="t" rtlCol="false" tIns="0" lIns="0" bIns="0" rIns="0">
            <a:spAutoFit/>
          </a:bodyPr>
          <a:lstStyle/>
          <a:p>
            <a:pPr>
              <a:lnSpc>
                <a:spcPts val="3433"/>
              </a:lnSpc>
            </a:pPr>
            <a:r>
              <a:rPr lang="en-US" sz="3433">
                <a:solidFill>
                  <a:srgbClr val="FF3131"/>
                </a:solidFill>
                <a:latin typeface="Roboto Bold"/>
              </a:rPr>
              <a:t>ƯU NHƯỢC ĐIỂM CỦA NAIVE BAYES</a:t>
            </a:r>
          </a:p>
        </p:txBody>
      </p:sp>
      <p:grpSp>
        <p:nvGrpSpPr>
          <p:cNvPr name="Group 5" id="5"/>
          <p:cNvGrpSpPr/>
          <p:nvPr/>
        </p:nvGrpSpPr>
        <p:grpSpPr>
          <a:xfrm rot="0">
            <a:off x="-12620" y="1373748"/>
            <a:ext cx="4746674" cy="5941452"/>
            <a:chOff x="0" y="0"/>
            <a:chExt cx="1974748" cy="2471809"/>
          </a:xfrm>
        </p:grpSpPr>
        <p:sp>
          <p:nvSpPr>
            <p:cNvPr name="Freeform 6" id="6"/>
            <p:cNvSpPr/>
            <p:nvPr/>
          </p:nvSpPr>
          <p:spPr>
            <a:xfrm flipH="false" flipV="false" rot="0">
              <a:off x="0" y="0"/>
              <a:ext cx="1974748" cy="2471809"/>
            </a:xfrm>
            <a:custGeom>
              <a:avLst/>
              <a:gdLst/>
              <a:ahLst/>
              <a:cxnLst/>
              <a:rect r="r" b="b" t="t" l="l"/>
              <a:pathLst>
                <a:path h="2471809" w="1974748">
                  <a:moveTo>
                    <a:pt x="0" y="0"/>
                  </a:moveTo>
                  <a:lnTo>
                    <a:pt x="1974748" y="0"/>
                  </a:lnTo>
                  <a:lnTo>
                    <a:pt x="1974748" y="2471809"/>
                  </a:lnTo>
                  <a:lnTo>
                    <a:pt x="0" y="2471809"/>
                  </a:lnTo>
                  <a:close/>
                </a:path>
              </a:pathLst>
            </a:custGeom>
            <a:solidFill>
              <a:srgbClr val="FFFFFF"/>
            </a:solidFill>
          </p:spPr>
        </p:sp>
      </p:grpSp>
      <p:sp>
        <p:nvSpPr>
          <p:cNvPr name="TextBox 7" id="7"/>
          <p:cNvSpPr txBox="true"/>
          <p:nvPr/>
        </p:nvSpPr>
        <p:spPr>
          <a:xfrm rot="0">
            <a:off x="1836480" y="1413510"/>
            <a:ext cx="1191220" cy="356079"/>
          </a:xfrm>
          <a:prstGeom prst="rect">
            <a:avLst/>
          </a:prstGeom>
        </p:spPr>
        <p:txBody>
          <a:bodyPr anchor="t" rtlCol="false" tIns="0" lIns="0" bIns="0" rIns="0">
            <a:spAutoFit/>
          </a:bodyPr>
          <a:lstStyle/>
          <a:p>
            <a:pPr algn="ctr">
              <a:lnSpc>
                <a:spcPts val="2948"/>
              </a:lnSpc>
            </a:pPr>
            <a:r>
              <a:rPr lang="en-US" sz="2106">
                <a:solidFill>
                  <a:srgbClr val="2E2E2E"/>
                </a:solidFill>
                <a:latin typeface="Canva Sans Bold"/>
              </a:rPr>
              <a:t>ƯU ĐIỂM</a:t>
            </a:r>
          </a:p>
        </p:txBody>
      </p:sp>
      <p:grpSp>
        <p:nvGrpSpPr>
          <p:cNvPr name="Group 8" id="8"/>
          <p:cNvGrpSpPr/>
          <p:nvPr/>
        </p:nvGrpSpPr>
        <p:grpSpPr>
          <a:xfrm rot="0">
            <a:off x="4879812" y="1373748"/>
            <a:ext cx="4873788" cy="5941452"/>
            <a:chOff x="0" y="0"/>
            <a:chExt cx="2027631" cy="2471809"/>
          </a:xfrm>
        </p:grpSpPr>
        <p:sp>
          <p:nvSpPr>
            <p:cNvPr name="Freeform 9" id="9"/>
            <p:cNvSpPr/>
            <p:nvPr/>
          </p:nvSpPr>
          <p:spPr>
            <a:xfrm flipH="false" flipV="false" rot="0">
              <a:off x="0" y="0"/>
              <a:ext cx="2027631" cy="2471809"/>
            </a:xfrm>
            <a:custGeom>
              <a:avLst/>
              <a:gdLst/>
              <a:ahLst/>
              <a:cxnLst/>
              <a:rect r="r" b="b" t="t" l="l"/>
              <a:pathLst>
                <a:path h="2471809" w="2027631">
                  <a:moveTo>
                    <a:pt x="0" y="0"/>
                  </a:moveTo>
                  <a:lnTo>
                    <a:pt x="2027631" y="0"/>
                  </a:lnTo>
                  <a:lnTo>
                    <a:pt x="2027631" y="2471809"/>
                  </a:lnTo>
                  <a:lnTo>
                    <a:pt x="0" y="2471809"/>
                  </a:lnTo>
                  <a:close/>
                </a:path>
              </a:pathLst>
            </a:custGeom>
            <a:solidFill>
              <a:srgbClr val="FFFFFF"/>
            </a:solidFill>
          </p:spPr>
        </p:sp>
      </p:grpSp>
      <p:sp>
        <p:nvSpPr>
          <p:cNvPr name="TextBox 10" id="10"/>
          <p:cNvSpPr txBox="true"/>
          <p:nvPr/>
        </p:nvSpPr>
        <p:spPr>
          <a:xfrm rot="0">
            <a:off x="6400592" y="1413510"/>
            <a:ext cx="1816596" cy="356079"/>
          </a:xfrm>
          <a:prstGeom prst="rect">
            <a:avLst/>
          </a:prstGeom>
        </p:spPr>
        <p:txBody>
          <a:bodyPr anchor="t" rtlCol="false" tIns="0" lIns="0" bIns="0" rIns="0">
            <a:spAutoFit/>
          </a:bodyPr>
          <a:lstStyle/>
          <a:p>
            <a:pPr algn="ctr">
              <a:lnSpc>
                <a:spcPts val="2948"/>
              </a:lnSpc>
            </a:pPr>
            <a:r>
              <a:rPr lang="en-US" sz="2106">
                <a:solidFill>
                  <a:srgbClr val="2E2E2E"/>
                </a:solidFill>
                <a:latin typeface="Canva Sans Bold"/>
              </a:rPr>
              <a:t>NHƯỢC ĐIỂM</a:t>
            </a:r>
          </a:p>
        </p:txBody>
      </p:sp>
      <p:sp>
        <p:nvSpPr>
          <p:cNvPr name="TextBox 11" id="11"/>
          <p:cNvSpPr txBox="true"/>
          <p:nvPr/>
        </p:nvSpPr>
        <p:spPr>
          <a:xfrm rot="0">
            <a:off x="154933" y="1925312"/>
            <a:ext cx="4411568" cy="5343525"/>
          </a:xfrm>
          <a:prstGeom prst="rect">
            <a:avLst/>
          </a:prstGeom>
        </p:spPr>
        <p:txBody>
          <a:bodyPr anchor="t" rtlCol="false" tIns="0" lIns="0" bIns="0" rIns="0">
            <a:spAutoFit/>
          </a:bodyPr>
          <a:lstStyle/>
          <a:p>
            <a:pPr algn="just">
              <a:lnSpc>
                <a:spcPts val="2543"/>
              </a:lnSpc>
            </a:pPr>
            <a:r>
              <a:rPr lang="en-US" sz="2119" spc="19">
                <a:solidFill>
                  <a:srgbClr val="000000"/>
                </a:solidFill>
                <a:latin typeface="TT Rounds Condensed Bold"/>
              </a:rPr>
              <a:t>1. Giả định độc lập: Đơn giản những đủ tốt để giải quyết nhiều bài toán như phân lớp văn bản, lọc spam,.. </a:t>
            </a:r>
          </a:p>
          <a:p>
            <a:pPr algn="just">
              <a:lnSpc>
                <a:spcPts val="2543"/>
              </a:lnSpc>
            </a:pPr>
            <a:r>
              <a:rPr lang="en-US" sz="2119" spc="19">
                <a:solidFill>
                  <a:srgbClr val="000000"/>
                </a:solidFill>
                <a:latin typeface="TT Rounds Condensed Bold"/>
              </a:rPr>
              <a:t>2. Cho phép kết hợp tri thức tiền nghiệm (prior knowledge) và dữ liệu quan sát được (obserwed data).Tốt khi có sự chệnh lệch số lượng giữa các lớp phân loại. </a:t>
            </a:r>
          </a:p>
          <a:p>
            <a:pPr algn="just">
              <a:lnSpc>
                <a:spcPts val="2543"/>
              </a:lnSpc>
            </a:pPr>
            <a:r>
              <a:rPr lang="en-US" sz="2119" spc="19">
                <a:solidFill>
                  <a:srgbClr val="000000"/>
                </a:solidFill>
                <a:latin typeface="TT Rounds Condensed Bold"/>
              </a:rPr>
              <a:t>3</a:t>
            </a:r>
            <a:r>
              <a:rPr lang="en-US" sz="2119" spc="19">
                <a:solidFill>
                  <a:srgbClr val="000000"/>
                </a:solidFill>
                <a:latin typeface="TT Rounds Condensed Bold"/>
              </a:rPr>
              <a:t>. Đơn giản và ít phức tạp: Naive Bayes được xem là một bộ phân loại đơn giản vì tham số dễ dàng ước tính. 4. Xử lý dữ liệu có số chiều cao: Trường hợp sử dụng, chẳng hạn như phân loại tài liệu, có thể có số chiều dữ liệu cao, điều này có thể khó khăn cho các bộ phân loại khác. </a:t>
            </a:r>
          </a:p>
          <a:p>
            <a:pPr algn="just">
              <a:lnSpc>
                <a:spcPts val="2543"/>
              </a:lnSpc>
              <a:spcBef>
                <a:spcPct val="0"/>
              </a:spcBef>
            </a:pPr>
          </a:p>
        </p:txBody>
      </p:sp>
      <p:sp>
        <p:nvSpPr>
          <p:cNvPr name="TextBox 12" id="12"/>
          <p:cNvSpPr txBox="true"/>
          <p:nvPr/>
        </p:nvSpPr>
        <p:spPr>
          <a:xfrm rot="0">
            <a:off x="5103106" y="1925312"/>
            <a:ext cx="4411568" cy="4714875"/>
          </a:xfrm>
          <a:prstGeom prst="rect">
            <a:avLst/>
          </a:prstGeom>
        </p:spPr>
        <p:txBody>
          <a:bodyPr anchor="t" rtlCol="false" tIns="0" lIns="0" bIns="0" rIns="0">
            <a:spAutoFit/>
          </a:bodyPr>
          <a:lstStyle/>
          <a:p>
            <a:pPr algn="just">
              <a:lnSpc>
                <a:spcPts val="2543"/>
              </a:lnSpc>
            </a:pPr>
            <a:r>
              <a:rPr lang="en-US" sz="2119" spc="19">
                <a:solidFill>
                  <a:srgbClr val="000000"/>
                </a:solidFill>
                <a:latin typeface="TT Rounds Condensed Bold"/>
              </a:rPr>
              <a:t>1. Mô hình không được huẩn luyện bằng phương pháp tối ưu mạnh và chặt chẽ. </a:t>
            </a:r>
          </a:p>
          <a:p>
            <a:pPr algn="just">
              <a:lnSpc>
                <a:spcPts val="2543"/>
              </a:lnSpc>
            </a:pPr>
            <a:r>
              <a:rPr lang="en-US" sz="2119" spc="19">
                <a:solidFill>
                  <a:srgbClr val="000000"/>
                </a:solidFill>
                <a:latin typeface="TT Rounds Condensed Bold"/>
              </a:rPr>
              <a:t>2. Tham số mủa mô hình là các ước lượng xác suất điều kiện đơn lẻ. </a:t>
            </a:r>
          </a:p>
          <a:p>
            <a:pPr algn="just">
              <a:lnSpc>
                <a:spcPts val="2543"/>
              </a:lnSpc>
            </a:pPr>
            <a:r>
              <a:rPr lang="en-US" sz="2119" spc="19">
                <a:solidFill>
                  <a:srgbClr val="000000"/>
                </a:solidFill>
                <a:latin typeface="TT Rounds Condensed Bold"/>
              </a:rPr>
              <a:t>3. Không tính đến sự tương tác giữa các ước lượng này. </a:t>
            </a:r>
          </a:p>
          <a:p>
            <a:pPr algn="just">
              <a:lnSpc>
                <a:spcPts val="2543"/>
              </a:lnSpc>
            </a:pPr>
            <a:r>
              <a:rPr lang="en-US" sz="2119" spc="19">
                <a:solidFill>
                  <a:srgbClr val="000000"/>
                </a:solidFill>
                <a:latin typeface="TT Rounds Condensed Bold"/>
              </a:rPr>
              <a:t>4. Giả định về tính độc lập: điều này hạn chế khả năng áp dụng của thuật toán trong các tình huống thực tế. </a:t>
            </a:r>
          </a:p>
          <a:p>
            <a:pPr algn="just">
              <a:lnSpc>
                <a:spcPts val="2543"/>
              </a:lnSpc>
            </a:pPr>
            <a:r>
              <a:rPr lang="en-US" sz="2119" spc="19">
                <a:solidFill>
                  <a:srgbClr val="000000"/>
                </a:solidFill>
                <a:latin typeface="TT Rounds Condensed Bold"/>
              </a:rPr>
              <a:t>5. Vấn đề 'zero-frequency': </a:t>
            </a:r>
          </a:p>
          <a:p>
            <a:pPr algn="just">
              <a:lnSpc>
                <a:spcPts val="2543"/>
              </a:lnSpc>
              <a:spcBef>
                <a:spcPct val="0"/>
              </a:spcBef>
            </a:pPr>
            <a:r>
              <a:rPr lang="en-US" sz="2119" spc="19">
                <a:solidFill>
                  <a:srgbClr val="000000"/>
                </a:solidFill>
                <a:latin typeface="TT Rounds Condensed Bold"/>
              </a:rPr>
              <a:t>6. Ước tính có thể sai lệch: có thể đưa ra các ước tính sai lệch, do đó không nên chấp nhận quá mức các đầu ra xác suất của nó.</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76D3FB"/>
        </a:solidFill>
      </p:bgPr>
    </p:bg>
    <p:spTree>
      <p:nvGrpSpPr>
        <p:cNvPr id="1" name=""/>
        <p:cNvGrpSpPr/>
        <p:nvPr/>
      </p:nvGrpSpPr>
      <p:grpSpPr>
        <a:xfrm>
          <a:off x="0" y="0"/>
          <a:ext cx="0" cy="0"/>
          <a:chOff x="0" y="0"/>
          <a:chExt cx="0" cy="0"/>
        </a:xfrm>
      </p:grpSpPr>
      <p:grpSp>
        <p:nvGrpSpPr>
          <p:cNvPr name="Group 2" id="2"/>
          <p:cNvGrpSpPr/>
          <p:nvPr/>
        </p:nvGrpSpPr>
        <p:grpSpPr>
          <a:xfrm rot="0">
            <a:off x="522679" y="258893"/>
            <a:ext cx="8714268" cy="957615"/>
            <a:chOff x="0" y="0"/>
            <a:chExt cx="7256426" cy="797412"/>
          </a:xfrm>
        </p:grpSpPr>
        <p:sp>
          <p:nvSpPr>
            <p:cNvPr name="Freeform 3" id="3"/>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sp>
        <p:nvSpPr>
          <p:cNvPr name="TextBox 4" id="4"/>
          <p:cNvSpPr txBox="true"/>
          <p:nvPr/>
        </p:nvSpPr>
        <p:spPr>
          <a:xfrm rot="0">
            <a:off x="1093665" y="521229"/>
            <a:ext cx="9739447" cy="468207"/>
          </a:xfrm>
          <a:prstGeom prst="rect">
            <a:avLst/>
          </a:prstGeom>
        </p:spPr>
        <p:txBody>
          <a:bodyPr anchor="t" rtlCol="false" tIns="0" lIns="0" bIns="0" rIns="0">
            <a:spAutoFit/>
          </a:bodyPr>
          <a:lstStyle/>
          <a:p>
            <a:pPr>
              <a:lnSpc>
                <a:spcPts val="3433"/>
              </a:lnSpc>
            </a:pPr>
            <a:r>
              <a:rPr lang="en-US" sz="3433">
                <a:solidFill>
                  <a:srgbClr val="FF3131"/>
                </a:solidFill>
                <a:latin typeface="Roboto Bold"/>
              </a:rPr>
              <a:t>ƯU NHƯỢC ĐIỂM CỦA DECISION TREE</a:t>
            </a:r>
          </a:p>
        </p:txBody>
      </p:sp>
      <p:grpSp>
        <p:nvGrpSpPr>
          <p:cNvPr name="Group 5" id="5"/>
          <p:cNvGrpSpPr/>
          <p:nvPr/>
        </p:nvGrpSpPr>
        <p:grpSpPr>
          <a:xfrm rot="0">
            <a:off x="-12620" y="1373748"/>
            <a:ext cx="4746674" cy="5941452"/>
            <a:chOff x="0" y="0"/>
            <a:chExt cx="1974748" cy="2471809"/>
          </a:xfrm>
        </p:grpSpPr>
        <p:sp>
          <p:nvSpPr>
            <p:cNvPr name="Freeform 6" id="6"/>
            <p:cNvSpPr/>
            <p:nvPr/>
          </p:nvSpPr>
          <p:spPr>
            <a:xfrm flipH="false" flipV="false" rot="0">
              <a:off x="0" y="0"/>
              <a:ext cx="1974748" cy="2471809"/>
            </a:xfrm>
            <a:custGeom>
              <a:avLst/>
              <a:gdLst/>
              <a:ahLst/>
              <a:cxnLst/>
              <a:rect r="r" b="b" t="t" l="l"/>
              <a:pathLst>
                <a:path h="2471809" w="1974748">
                  <a:moveTo>
                    <a:pt x="0" y="0"/>
                  </a:moveTo>
                  <a:lnTo>
                    <a:pt x="1974748" y="0"/>
                  </a:lnTo>
                  <a:lnTo>
                    <a:pt x="1974748" y="2471809"/>
                  </a:lnTo>
                  <a:lnTo>
                    <a:pt x="0" y="2471809"/>
                  </a:lnTo>
                  <a:close/>
                </a:path>
              </a:pathLst>
            </a:custGeom>
            <a:solidFill>
              <a:srgbClr val="FFFFFF"/>
            </a:solidFill>
          </p:spPr>
        </p:sp>
      </p:grpSp>
      <p:sp>
        <p:nvSpPr>
          <p:cNvPr name="TextBox 7" id="7"/>
          <p:cNvSpPr txBox="true"/>
          <p:nvPr/>
        </p:nvSpPr>
        <p:spPr>
          <a:xfrm rot="0">
            <a:off x="1836480" y="1413510"/>
            <a:ext cx="1191220" cy="356079"/>
          </a:xfrm>
          <a:prstGeom prst="rect">
            <a:avLst/>
          </a:prstGeom>
        </p:spPr>
        <p:txBody>
          <a:bodyPr anchor="t" rtlCol="false" tIns="0" lIns="0" bIns="0" rIns="0">
            <a:spAutoFit/>
          </a:bodyPr>
          <a:lstStyle/>
          <a:p>
            <a:pPr algn="ctr">
              <a:lnSpc>
                <a:spcPts val="2948"/>
              </a:lnSpc>
            </a:pPr>
            <a:r>
              <a:rPr lang="en-US" sz="2106">
                <a:solidFill>
                  <a:srgbClr val="2E2E2E"/>
                </a:solidFill>
                <a:latin typeface="Canva Sans Bold"/>
              </a:rPr>
              <a:t>ƯU ĐIỂM</a:t>
            </a:r>
          </a:p>
        </p:txBody>
      </p:sp>
      <p:grpSp>
        <p:nvGrpSpPr>
          <p:cNvPr name="Group 8" id="8"/>
          <p:cNvGrpSpPr/>
          <p:nvPr/>
        </p:nvGrpSpPr>
        <p:grpSpPr>
          <a:xfrm rot="0">
            <a:off x="4879812" y="1373748"/>
            <a:ext cx="4873788" cy="5941452"/>
            <a:chOff x="0" y="0"/>
            <a:chExt cx="2027631" cy="2471809"/>
          </a:xfrm>
        </p:grpSpPr>
        <p:sp>
          <p:nvSpPr>
            <p:cNvPr name="Freeform 9" id="9"/>
            <p:cNvSpPr/>
            <p:nvPr/>
          </p:nvSpPr>
          <p:spPr>
            <a:xfrm flipH="false" flipV="false" rot="0">
              <a:off x="0" y="0"/>
              <a:ext cx="2027631" cy="2471809"/>
            </a:xfrm>
            <a:custGeom>
              <a:avLst/>
              <a:gdLst/>
              <a:ahLst/>
              <a:cxnLst/>
              <a:rect r="r" b="b" t="t" l="l"/>
              <a:pathLst>
                <a:path h="2471809" w="2027631">
                  <a:moveTo>
                    <a:pt x="0" y="0"/>
                  </a:moveTo>
                  <a:lnTo>
                    <a:pt x="2027631" y="0"/>
                  </a:lnTo>
                  <a:lnTo>
                    <a:pt x="2027631" y="2471809"/>
                  </a:lnTo>
                  <a:lnTo>
                    <a:pt x="0" y="2471809"/>
                  </a:lnTo>
                  <a:close/>
                </a:path>
              </a:pathLst>
            </a:custGeom>
            <a:solidFill>
              <a:srgbClr val="FFFFFF"/>
            </a:solidFill>
          </p:spPr>
        </p:sp>
      </p:grpSp>
      <p:sp>
        <p:nvSpPr>
          <p:cNvPr name="TextBox 10" id="10"/>
          <p:cNvSpPr txBox="true"/>
          <p:nvPr/>
        </p:nvSpPr>
        <p:spPr>
          <a:xfrm rot="0">
            <a:off x="6400592" y="1413510"/>
            <a:ext cx="1816596" cy="356079"/>
          </a:xfrm>
          <a:prstGeom prst="rect">
            <a:avLst/>
          </a:prstGeom>
        </p:spPr>
        <p:txBody>
          <a:bodyPr anchor="t" rtlCol="false" tIns="0" lIns="0" bIns="0" rIns="0">
            <a:spAutoFit/>
          </a:bodyPr>
          <a:lstStyle/>
          <a:p>
            <a:pPr algn="ctr">
              <a:lnSpc>
                <a:spcPts val="2948"/>
              </a:lnSpc>
            </a:pPr>
            <a:r>
              <a:rPr lang="en-US" sz="2106">
                <a:solidFill>
                  <a:srgbClr val="2E2E2E"/>
                </a:solidFill>
                <a:latin typeface="Canva Sans Bold"/>
              </a:rPr>
              <a:t>NHƯỢC ĐIỂM</a:t>
            </a:r>
          </a:p>
        </p:txBody>
      </p:sp>
      <p:sp>
        <p:nvSpPr>
          <p:cNvPr name="TextBox 11" id="11"/>
          <p:cNvSpPr txBox="true"/>
          <p:nvPr/>
        </p:nvSpPr>
        <p:spPr>
          <a:xfrm rot="0">
            <a:off x="154933" y="1925312"/>
            <a:ext cx="4411568" cy="4714875"/>
          </a:xfrm>
          <a:prstGeom prst="rect">
            <a:avLst/>
          </a:prstGeom>
        </p:spPr>
        <p:txBody>
          <a:bodyPr anchor="t" rtlCol="false" tIns="0" lIns="0" bIns="0" rIns="0">
            <a:spAutoFit/>
          </a:bodyPr>
          <a:lstStyle/>
          <a:p>
            <a:pPr algn="just">
              <a:lnSpc>
                <a:spcPts val="2543"/>
              </a:lnSpc>
            </a:pPr>
            <a:r>
              <a:rPr lang="en-US" sz="2119" spc="19">
                <a:solidFill>
                  <a:srgbClr val="000000"/>
                </a:solidFill>
                <a:latin typeface="TT Rounds Condensed Bold"/>
              </a:rPr>
              <a:t>1. Mô hình dễ hiểu và dễ giải thích, nó rất có giá trị cho các quyết định kinh doanh. </a:t>
            </a:r>
          </a:p>
          <a:p>
            <a:pPr algn="just">
              <a:lnSpc>
                <a:spcPts val="2543"/>
              </a:lnSpc>
            </a:pPr>
            <a:r>
              <a:rPr lang="en-US" sz="2119" spc="19">
                <a:solidFill>
                  <a:srgbClr val="000000"/>
                </a:solidFill>
                <a:latin typeface="TT Rounds Condensed Bold"/>
              </a:rPr>
              <a:t>2. Cần ít dữ liệu để huấn luyện. </a:t>
            </a:r>
          </a:p>
          <a:p>
            <a:pPr algn="just">
              <a:lnSpc>
                <a:spcPts val="2543"/>
              </a:lnSpc>
            </a:pPr>
            <a:r>
              <a:rPr lang="en-US" sz="2119" spc="19">
                <a:solidFill>
                  <a:srgbClr val="000000"/>
                </a:solidFill>
                <a:latin typeface="TT Rounds Condensed Bold"/>
              </a:rPr>
              <a:t>3. Mô hình dạng white box rõ ràng. Xây dựng nhanh. Phân lớp nhanh. </a:t>
            </a:r>
          </a:p>
          <a:p>
            <a:pPr algn="just">
              <a:lnSpc>
                <a:spcPts val="2543"/>
              </a:lnSpc>
            </a:pPr>
            <a:r>
              <a:rPr lang="en-US" sz="2119" spc="19">
                <a:solidFill>
                  <a:srgbClr val="000000"/>
                </a:solidFill>
                <a:latin typeface="TT Rounds Condensed Bold"/>
              </a:rPr>
              <a:t>4. Cây quyết định không đòi hỏi việc chuẩn hóa dữ liệu, không đòi hỏi việc tỉ lệ hóa dữ liệu. </a:t>
            </a:r>
          </a:p>
          <a:p>
            <a:pPr algn="just">
              <a:lnSpc>
                <a:spcPts val="2543"/>
              </a:lnSpc>
            </a:pPr>
            <a:r>
              <a:rPr lang="en-US" sz="2119" spc="19">
                <a:solidFill>
                  <a:srgbClr val="000000"/>
                </a:solidFill>
                <a:latin typeface="TT Rounds Condensed Bold"/>
              </a:rPr>
              <a:t>5. Các giá trị bị thiếu trong dữ liệu cũng KHÔNG ảnh hưởng đáng kể đến quá trình xây dựng cây quyết định. </a:t>
            </a:r>
          </a:p>
          <a:p>
            <a:pPr algn="just">
              <a:lnSpc>
                <a:spcPts val="2543"/>
              </a:lnSpc>
              <a:spcBef>
                <a:spcPct val="0"/>
              </a:spcBef>
            </a:pPr>
            <a:r>
              <a:rPr lang="en-US" sz="2119" spc="19">
                <a:solidFill>
                  <a:srgbClr val="000000"/>
                </a:solidFill>
                <a:latin typeface="TT Rounds Condensed Bold"/>
              </a:rPr>
              <a:t>6. Mô hình cây quyết định rất dễ hiểu và giải thích cho các nhóm kỹ thuật cũng như các bên liên quan.</a:t>
            </a:r>
          </a:p>
        </p:txBody>
      </p:sp>
      <p:sp>
        <p:nvSpPr>
          <p:cNvPr name="TextBox 12" id="12"/>
          <p:cNvSpPr txBox="true"/>
          <p:nvPr/>
        </p:nvSpPr>
        <p:spPr>
          <a:xfrm rot="0">
            <a:off x="5103106" y="1925312"/>
            <a:ext cx="4411568" cy="5657850"/>
          </a:xfrm>
          <a:prstGeom prst="rect">
            <a:avLst/>
          </a:prstGeom>
        </p:spPr>
        <p:txBody>
          <a:bodyPr anchor="t" rtlCol="false" tIns="0" lIns="0" bIns="0" rIns="0">
            <a:spAutoFit/>
          </a:bodyPr>
          <a:lstStyle/>
          <a:p>
            <a:pPr algn="just">
              <a:lnSpc>
                <a:spcPts val="2543"/>
              </a:lnSpc>
            </a:pPr>
            <a:r>
              <a:rPr lang="en-US" sz="2119" spc="19">
                <a:solidFill>
                  <a:srgbClr val="000000"/>
                </a:solidFill>
                <a:latin typeface="TT Rounds Condensed Bold"/>
              </a:rPr>
              <a:t>1. Khó trong việc tính toán entropy và information gain. </a:t>
            </a:r>
          </a:p>
          <a:p>
            <a:pPr algn="just">
              <a:lnSpc>
                <a:spcPts val="2543"/>
              </a:lnSpc>
            </a:pPr>
            <a:r>
              <a:rPr lang="en-US" sz="2119" spc="19">
                <a:solidFill>
                  <a:srgbClr val="000000"/>
                </a:solidFill>
                <a:latin typeface="TT Rounds Condensed Bold"/>
              </a:rPr>
              <a:t>2. Có thể overfitting (tạo ra những cây quá khớp với dữ liệu huấn luyện hay quá phức tạp). </a:t>
            </a:r>
          </a:p>
          <a:p>
            <a:pPr algn="just">
              <a:lnSpc>
                <a:spcPts val="2543"/>
              </a:lnSpc>
            </a:pPr>
            <a:r>
              <a:rPr lang="en-US" sz="2119" spc="19">
                <a:solidFill>
                  <a:srgbClr val="000000"/>
                </a:solidFill>
                <a:latin typeface="TT Rounds Condensed Bold"/>
              </a:rPr>
              <a:t>3</a:t>
            </a:r>
            <a:r>
              <a:rPr lang="en-US" sz="2119" spc="19">
                <a:solidFill>
                  <a:srgbClr val="000000"/>
                </a:solidFill>
                <a:latin typeface="TT Rounds Condensed Bold"/>
              </a:rPr>
              <a:t>. Sự không ổn định: Một thay đổi nhỏ trong dữ liệu có thể dẫn đến một thay đổi lớn trong cấu trúc của cây quyết định, gây sự không ổn định. </a:t>
            </a:r>
          </a:p>
          <a:p>
            <a:pPr algn="just">
              <a:lnSpc>
                <a:spcPts val="2543"/>
              </a:lnSpc>
            </a:pPr>
            <a:r>
              <a:rPr lang="en-US" sz="2119" spc="19">
                <a:solidFill>
                  <a:srgbClr val="000000"/>
                </a:solidFill>
                <a:latin typeface="TT Rounds Condensed Bold"/>
              </a:rPr>
              <a:t>4. Phức tạp tính toán: tính toán trong cây quyết định có thể trở nên phức tạp hơn so với các thuật toán khác. Không thích hợp cho hồi quy.</a:t>
            </a:r>
          </a:p>
          <a:p>
            <a:pPr algn="just">
              <a:lnSpc>
                <a:spcPts val="2543"/>
              </a:lnSpc>
            </a:pPr>
            <a:r>
              <a:rPr lang="en-US" sz="2119" spc="19">
                <a:solidFill>
                  <a:srgbClr val="000000"/>
                </a:solidFill>
                <a:latin typeface="TT Rounds Condensed Bold"/>
              </a:rPr>
              <a:t>6. Thời gian đào tạo lâu, việc đào tạo cây quyết định đòi hỏi nhiều thời gian và tài nguyên tính toán, do đó</a:t>
            </a:r>
          </a:p>
          <a:p>
            <a:pPr algn="just">
              <a:lnSpc>
                <a:spcPts val="2543"/>
              </a:lnSpc>
            </a:pPr>
            <a:r>
              <a:rPr lang="en-US" sz="2119" spc="19">
                <a:solidFill>
                  <a:srgbClr val="000000"/>
                </a:solidFill>
                <a:latin typeface="TT Rounds Condensed Bold"/>
              </a:rPr>
              <a:t>tương đối đắt đỏ.</a:t>
            </a:r>
          </a:p>
          <a:p>
            <a:pPr algn="just">
              <a:lnSpc>
                <a:spcPts val="2543"/>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15602" cy="1315602"/>
          </a:xfrm>
          <a:custGeom>
            <a:avLst/>
            <a:gdLst/>
            <a:ahLst/>
            <a:cxnLst/>
            <a:rect r="r" b="b" t="t" l="l"/>
            <a:pathLst>
              <a:path h="1315602" w="1315602">
                <a:moveTo>
                  <a:pt x="0" y="0"/>
                </a:moveTo>
                <a:lnTo>
                  <a:pt x="1315602" y="0"/>
                </a:lnTo>
                <a:lnTo>
                  <a:pt x="1315602" y="1315602"/>
                </a:lnTo>
                <a:lnTo>
                  <a:pt x="0" y="1315602"/>
                </a:lnTo>
                <a:lnTo>
                  <a:pt x="0" y="0"/>
                </a:lnTo>
                <a:close/>
              </a:path>
            </a:pathLst>
          </a:custGeom>
          <a:blipFill>
            <a:blip r:embed="rId3"/>
            <a:stretch>
              <a:fillRect l="0" t="0" r="0" b="0"/>
            </a:stretch>
          </a:blipFill>
        </p:spPr>
      </p:sp>
      <p:sp>
        <p:nvSpPr>
          <p:cNvPr name="AutoShape 3" id="3"/>
          <p:cNvSpPr/>
          <p:nvPr/>
        </p:nvSpPr>
        <p:spPr>
          <a:xfrm rot="7726">
            <a:off x="647630" y="1306077"/>
            <a:ext cx="9040503" cy="0"/>
          </a:xfrm>
          <a:prstGeom prst="line">
            <a:avLst/>
          </a:prstGeom>
          <a:ln cap="rnd" w="19050">
            <a:solidFill>
              <a:srgbClr val="4472C4"/>
            </a:solidFill>
            <a:prstDash val="solid"/>
            <a:headEnd type="none" len="sm" w="sm"/>
            <a:tailEnd type="none" len="sm" w="sm"/>
          </a:ln>
        </p:spPr>
      </p:sp>
      <p:sp>
        <p:nvSpPr>
          <p:cNvPr name="TextBox 4" id="4"/>
          <p:cNvSpPr txBox="true"/>
          <p:nvPr/>
        </p:nvSpPr>
        <p:spPr>
          <a:xfrm rot="0">
            <a:off x="1683000" y="349266"/>
            <a:ext cx="7627591" cy="606296"/>
          </a:xfrm>
          <a:prstGeom prst="rect">
            <a:avLst/>
          </a:prstGeom>
        </p:spPr>
        <p:txBody>
          <a:bodyPr anchor="t" rtlCol="false" tIns="0" lIns="0" bIns="0" rIns="0">
            <a:spAutoFit/>
          </a:bodyPr>
          <a:lstStyle/>
          <a:p>
            <a:pPr algn="l">
              <a:lnSpc>
                <a:spcPts val="4608"/>
              </a:lnSpc>
            </a:pPr>
            <a:r>
              <a:rPr lang="en-US" sz="3840" spc="35">
                <a:solidFill>
                  <a:srgbClr val="000000"/>
                </a:solidFill>
                <a:latin typeface="TT Rounds Condensed Bold"/>
              </a:rPr>
              <a:t>Introduction to Machine Learning</a:t>
            </a:r>
          </a:p>
        </p:txBody>
      </p:sp>
      <p:sp>
        <p:nvSpPr>
          <p:cNvPr name="AutoShape 5" id="5"/>
          <p:cNvSpPr/>
          <p:nvPr/>
        </p:nvSpPr>
        <p:spPr>
          <a:xfrm rot="14176">
            <a:off x="2568094" y="6893605"/>
            <a:ext cx="4927406" cy="0"/>
          </a:xfrm>
          <a:prstGeom prst="line">
            <a:avLst/>
          </a:prstGeom>
          <a:ln cap="rnd" w="19050">
            <a:solidFill>
              <a:srgbClr val="A5A5A5"/>
            </a:solidFill>
            <a:prstDash val="solid"/>
            <a:headEnd type="none" len="sm" w="sm"/>
            <a:tailEnd type="none" len="sm" w="sm"/>
          </a:ln>
        </p:spPr>
      </p:sp>
      <p:sp>
        <p:nvSpPr>
          <p:cNvPr name="TextBox 6" id="6"/>
          <p:cNvSpPr txBox="true"/>
          <p:nvPr/>
        </p:nvSpPr>
        <p:spPr>
          <a:xfrm rot="0">
            <a:off x="2767995" y="6957421"/>
            <a:ext cx="4799802" cy="310978"/>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sp>
        <p:nvSpPr>
          <p:cNvPr name="TextBox 7" id="7"/>
          <p:cNvSpPr txBox="true"/>
          <p:nvPr/>
        </p:nvSpPr>
        <p:spPr>
          <a:xfrm rot="0">
            <a:off x="2397507" y="3152088"/>
            <a:ext cx="4958585" cy="1000504"/>
          </a:xfrm>
          <a:prstGeom prst="rect">
            <a:avLst/>
          </a:prstGeom>
        </p:spPr>
        <p:txBody>
          <a:bodyPr anchor="t" rtlCol="false" tIns="0" lIns="0" bIns="0" rIns="0">
            <a:spAutoFit/>
          </a:bodyPr>
          <a:lstStyle/>
          <a:p>
            <a:pPr algn="ctr">
              <a:lnSpc>
                <a:spcPts val="7680"/>
              </a:lnSpc>
            </a:pPr>
            <a:r>
              <a:rPr lang="en-US" sz="6400" spc="59">
                <a:solidFill>
                  <a:srgbClr val="000000"/>
                </a:solidFill>
                <a:latin typeface="TT Rounds Condensed Bold"/>
              </a:rPr>
              <a:t>Bài tập 02</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76D3FB"/>
        </a:solidFill>
      </p:bgPr>
    </p:bg>
    <p:spTree>
      <p:nvGrpSpPr>
        <p:cNvPr id="1" name=""/>
        <p:cNvGrpSpPr/>
        <p:nvPr/>
      </p:nvGrpSpPr>
      <p:grpSpPr>
        <a:xfrm>
          <a:off x="0" y="0"/>
          <a:ext cx="0" cy="0"/>
          <a:chOff x="0" y="0"/>
          <a:chExt cx="0" cy="0"/>
        </a:xfrm>
      </p:grpSpPr>
      <p:sp>
        <p:nvSpPr>
          <p:cNvPr name="AutoShape 2" id="2"/>
          <p:cNvSpPr/>
          <p:nvPr/>
        </p:nvSpPr>
        <p:spPr>
          <a:xfrm rot="14176">
            <a:off x="2568094" y="6893605"/>
            <a:ext cx="4927406" cy="0"/>
          </a:xfrm>
          <a:prstGeom prst="line">
            <a:avLst/>
          </a:prstGeom>
          <a:ln cap="rnd" w="19050">
            <a:solidFill>
              <a:srgbClr val="A5A5A5"/>
            </a:solidFill>
            <a:prstDash val="solid"/>
            <a:headEnd type="none" len="sm" w="sm"/>
            <a:tailEnd type="none" len="sm" w="sm"/>
          </a:ln>
        </p:spPr>
      </p:sp>
      <p:sp>
        <p:nvSpPr>
          <p:cNvPr name="TextBox 3" id="3"/>
          <p:cNvSpPr txBox="true"/>
          <p:nvPr/>
        </p:nvSpPr>
        <p:spPr>
          <a:xfrm rot="0">
            <a:off x="2767995" y="6957421"/>
            <a:ext cx="4799802" cy="310978"/>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grpSp>
        <p:nvGrpSpPr>
          <p:cNvPr name="Group 4" id="4"/>
          <p:cNvGrpSpPr/>
          <p:nvPr/>
        </p:nvGrpSpPr>
        <p:grpSpPr>
          <a:xfrm rot="0">
            <a:off x="674653" y="529624"/>
            <a:ext cx="8714268" cy="957615"/>
            <a:chOff x="0" y="0"/>
            <a:chExt cx="7256426" cy="797412"/>
          </a:xfrm>
        </p:grpSpPr>
        <p:sp>
          <p:nvSpPr>
            <p:cNvPr name="Freeform 5" id="5"/>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sp>
        <p:nvSpPr>
          <p:cNvPr name="TextBox 6" id="6"/>
          <p:cNvSpPr txBox="true"/>
          <p:nvPr/>
        </p:nvSpPr>
        <p:spPr>
          <a:xfrm rot="0">
            <a:off x="3328631" y="770306"/>
            <a:ext cx="3678528" cy="466725"/>
          </a:xfrm>
          <a:prstGeom prst="rect">
            <a:avLst/>
          </a:prstGeom>
        </p:spPr>
        <p:txBody>
          <a:bodyPr anchor="t" rtlCol="false" tIns="0" lIns="0" bIns="0" rIns="0">
            <a:spAutoFit/>
          </a:bodyPr>
          <a:lstStyle/>
          <a:p>
            <a:pPr algn="l">
              <a:lnSpc>
                <a:spcPts val="3639"/>
              </a:lnSpc>
            </a:pPr>
            <a:r>
              <a:rPr lang="en-US" sz="3033" spc="28">
                <a:solidFill>
                  <a:srgbClr val="FF3131"/>
                </a:solidFill>
                <a:latin typeface="TT Rounds Condensed Bold"/>
              </a:rPr>
              <a:t>2.1 Mô tả bài toán</a:t>
            </a:r>
          </a:p>
        </p:txBody>
      </p:sp>
      <p:grpSp>
        <p:nvGrpSpPr>
          <p:cNvPr name="Group 7" id="7"/>
          <p:cNvGrpSpPr/>
          <p:nvPr/>
        </p:nvGrpSpPr>
        <p:grpSpPr>
          <a:xfrm rot="0">
            <a:off x="416909" y="1657707"/>
            <a:ext cx="9178650" cy="5178113"/>
            <a:chOff x="0" y="0"/>
            <a:chExt cx="7529910" cy="4247980"/>
          </a:xfrm>
        </p:grpSpPr>
        <p:sp>
          <p:nvSpPr>
            <p:cNvPr name="Freeform 8" id="8"/>
            <p:cNvSpPr/>
            <p:nvPr/>
          </p:nvSpPr>
          <p:spPr>
            <a:xfrm flipH="false" flipV="false" rot="0">
              <a:off x="0" y="0"/>
              <a:ext cx="7529909" cy="4247980"/>
            </a:xfrm>
            <a:custGeom>
              <a:avLst/>
              <a:gdLst/>
              <a:ahLst/>
              <a:cxnLst/>
              <a:rect r="r" b="b" t="t" l="l"/>
              <a:pathLst>
                <a:path h="4247980" w="7529909">
                  <a:moveTo>
                    <a:pt x="7405450" y="4247980"/>
                  </a:moveTo>
                  <a:lnTo>
                    <a:pt x="124460" y="4247980"/>
                  </a:lnTo>
                  <a:cubicBezTo>
                    <a:pt x="55880" y="4247980"/>
                    <a:pt x="0" y="4192100"/>
                    <a:pt x="0" y="4123520"/>
                  </a:cubicBezTo>
                  <a:lnTo>
                    <a:pt x="0" y="124460"/>
                  </a:lnTo>
                  <a:cubicBezTo>
                    <a:pt x="0" y="55880"/>
                    <a:pt x="55880" y="0"/>
                    <a:pt x="124460" y="0"/>
                  </a:cubicBezTo>
                  <a:lnTo>
                    <a:pt x="7405450" y="0"/>
                  </a:lnTo>
                  <a:cubicBezTo>
                    <a:pt x="7474030" y="0"/>
                    <a:pt x="7529909" y="55880"/>
                    <a:pt x="7529909" y="124460"/>
                  </a:cubicBezTo>
                  <a:lnTo>
                    <a:pt x="7529909" y="4123520"/>
                  </a:lnTo>
                  <a:cubicBezTo>
                    <a:pt x="7529909" y="4192100"/>
                    <a:pt x="7474030" y="4247980"/>
                    <a:pt x="7405450" y="4247980"/>
                  </a:cubicBezTo>
                  <a:close/>
                </a:path>
              </a:pathLst>
            </a:custGeom>
            <a:solidFill>
              <a:srgbClr val="FFFFFF"/>
            </a:solidFill>
          </p:spPr>
        </p:sp>
      </p:grpSp>
      <p:sp>
        <p:nvSpPr>
          <p:cNvPr name="TextBox 9" id="9"/>
          <p:cNvSpPr txBox="true"/>
          <p:nvPr/>
        </p:nvSpPr>
        <p:spPr>
          <a:xfrm rot="0">
            <a:off x="623546" y="1743208"/>
            <a:ext cx="8765374" cy="5210175"/>
          </a:xfrm>
          <a:prstGeom prst="rect">
            <a:avLst/>
          </a:prstGeom>
        </p:spPr>
        <p:txBody>
          <a:bodyPr anchor="t" rtlCol="false" tIns="0" lIns="0" bIns="0" rIns="0">
            <a:spAutoFit/>
          </a:bodyPr>
          <a:lstStyle/>
          <a:p>
            <a:pPr algn="just">
              <a:lnSpc>
                <a:spcPts val="2438"/>
              </a:lnSpc>
            </a:pPr>
            <a:r>
              <a:rPr lang="en-US" sz="2031">
                <a:solidFill>
                  <a:srgbClr val="000000"/>
                </a:solidFill>
                <a:latin typeface="Arial"/>
              </a:rPr>
              <a:t>Bài toán customer churn thường được tiếp cận thông qua việc phân tích dữ liệu lịch sử của khách hàng, bao gồm thông tin về hành vi sử dụng dịch vụ, thông tin cá nhân, mô hình sử dụng sản phẩm, và bất kỳ dữ liệu nào liên quan khác. Mục tiêu của bài toán là xây dựng mô hình dự đoán khả năng churn của mỗi khách hàng dựa trên dữ liệu hiện có, từ đó giúp doanh nghiệp có thể thực hiện các biện pháp cụ thể để giảm tỷ lệ churn. </a:t>
            </a:r>
          </a:p>
          <a:p>
            <a:pPr algn="just">
              <a:lnSpc>
                <a:spcPts val="2438"/>
              </a:lnSpc>
            </a:pPr>
            <a:r>
              <a:rPr lang="en-US" sz="2031">
                <a:solidFill>
                  <a:srgbClr val="000000"/>
                </a:solidFill>
                <a:latin typeface="Arial"/>
              </a:rPr>
              <a:t>Các phương pháp thường được sử dụng để giải quyết bài toán customer churn thuộc dạng phân loại bao gồm sử dụng các thuật toán học máy như logistic regression, decision trees, và các phương pháp kết hợp khác. Quá trình này thường bao gồm các bước như tiền xử lý dữ liệu, chia tập dữ liệu thành tập huấn luyện và tập kiểm tra, xây dựng mô hình, đánh giá và tinh chỉnh mô hình để đạt được hiệu suất tốt nhất. Việc giải quyết bài toán customer churn có thể giúp các doanh nghiệp phát hiện ra các yếu tố ảnh hưởng đến quyết định của khách hàng và đưa ra các chiến lược hợp lý để giữ chân khách hàng hiện tại, từ đó nâng cao hiệu quả kinh doanh và tăng trưởng doanh số.</a:t>
            </a:r>
          </a:p>
          <a:p>
            <a:pPr algn="just">
              <a:lnSpc>
                <a:spcPts val="2307"/>
              </a:lnSpc>
            </a:pP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76D3FB"/>
        </a:solidFill>
      </p:bgPr>
    </p:bg>
    <p:spTree>
      <p:nvGrpSpPr>
        <p:cNvPr id="1" name=""/>
        <p:cNvGrpSpPr/>
        <p:nvPr/>
      </p:nvGrpSpPr>
      <p:grpSpPr>
        <a:xfrm>
          <a:off x="0" y="0"/>
          <a:ext cx="0" cy="0"/>
          <a:chOff x="0" y="0"/>
          <a:chExt cx="0" cy="0"/>
        </a:xfrm>
      </p:grpSpPr>
      <p:sp>
        <p:nvSpPr>
          <p:cNvPr name="AutoShape 2" id="2"/>
          <p:cNvSpPr/>
          <p:nvPr/>
        </p:nvSpPr>
        <p:spPr>
          <a:xfrm rot="14176">
            <a:off x="2568094" y="6893605"/>
            <a:ext cx="4927406" cy="0"/>
          </a:xfrm>
          <a:prstGeom prst="line">
            <a:avLst/>
          </a:prstGeom>
          <a:ln cap="rnd" w="19050">
            <a:solidFill>
              <a:srgbClr val="A5A5A5"/>
            </a:solidFill>
            <a:prstDash val="solid"/>
            <a:headEnd type="none" len="sm" w="sm"/>
            <a:tailEnd type="none" len="sm" w="sm"/>
          </a:ln>
        </p:spPr>
      </p:sp>
      <p:sp>
        <p:nvSpPr>
          <p:cNvPr name="TextBox 3" id="3"/>
          <p:cNvSpPr txBox="true"/>
          <p:nvPr/>
        </p:nvSpPr>
        <p:spPr>
          <a:xfrm rot="0">
            <a:off x="2767995" y="6966946"/>
            <a:ext cx="4799802" cy="704850"/>
          </a:xfrm>
          <a:prstGeom prst="rect">
            <a:avLst/>
          </a:prstGeom>
        </p:spPr>
        <p:txBody>
          <a:bodyPr anchor="t" rtlCol="false" tIns="0" lIns="0" bIns="0" rIns="0">
            <a:spAutoFit/>
          </a:bodyPr>
          <a:lstStyle/>
          <a:p>
            <a:pPr algn="l">
              <a:lnSpc>
                <a:spcPts val="2783"/>
              </a:lnSpc>
            </a:pPr>
            <a:r>
              <a:rPr lang="en-US" sz="2319" spc="21">
                <a:solidFill>
                  <a:srgbClr val="000000"/>
                </a:solidFill>
                <a:latin typeface="TT Rounds Condensed Bold"/>
              </a:rPr>
              <a:t>503044  – Introduction to Machine Learning</a:t>
            </a:r>
          </a:p>
        </p:txBody>
      </p:sp>
      <p:grpSp>
        <p:nvGrpSpPr>
          <p:cNvPr name="Group 4" id="4"/>
          <p:cNvGrpSpPr/>
          <p:nvPr/>
        </p:nvGrpSpPr>
        <p:grpSpPr>
          <a:xfrm rot="0">
            <a:off x="674653" y="529624"/>
            <a:ext cx="8714268" cy="957615"/>
            <a:chOff x="0" y="0"/>
            <a:chExt cx="7256426" cy="797412"/>
          </a:xfrm>
        </p:grpSpPr>
        <p:sp>
          <p:nvSpPr>
            <p:cNvPr name="Freeform 5" id="5"/>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sp>
        <p:nvSpPr>
          <p:cNvPr name="TextBox 6" id="6"/>
          <p:cNvSpPr txBox="true"/>
          <p:nvPr/>
        </p:nvSpPr>
        <p:spPr>
          <a:xfrm rot="0">
            <a:off x="1668032" y="732206"/>
            <a:ext cx="6727508" cy="542925"/>
          </a:xfrm>
          <a:prstGeom prst="rect">
            <a:avLst/>
          </a:prstGeom>
        </p:spPr>
        <p:txBody>
          <a:bodyPr anchor="t" rtlCol="false" tIns="0" lIns="0" bIns="0" rIns="0">
            <a:spAutoFit/>
          </a:bodyPr>
          <a:lstStyle/>
          <a:p>
            <a:pPr algn="l">
              <a:lnSpc>
                <a:spcPts val="4239"/>
              </a:lnSpc>
            </a:pPr>
            <a:r>
              <a:rPr lang="en-US" sz="3533" spc="33">
                <a:solidFill>
                  <a:srgbClr val="FF3131"/>
                </a:solidFill>
                <a:latin typeface="TT Rounds Condensed Bold"/>
              </a:rPr>
              <a:t>2.2 Các Feature trong bài toán</a:t>
            </a:r>
          </a:p>
        </p:txBody>
      </p:sp>
      <p:grpSp>
        <p:nvGrpSpPr>
          <p:cNvPr name="Group 7" id="7"/>
          <p:cNvGrpSpPr/>
          <p:nvPr/>
        </p:nvGrpSpPr>
        <p:grpSpPr>
          <a:xfrm rot="0">
            <a:off x="519666" y="1875348"/>
            <a:ext cx="8714268" cy="4803639"/>
            <a:chOff x="0" y="0"/>
            <a:chExt cx="7256426" cy="4000021"/>
          </a:xfrm>
        </p:grpSpPr>
        <p:sp>
          <p:nvSpPr>
            <p:cNvPr name="Freeform 8" id="8"/>
            <p:cNvSpPr/>
            <p:nvPr/>
          </p:nvSpPr>
          <p:spPr>
            <a:xfrm flipH="false" flipV="false" rot="0">
              <a:off x="0" y="0"/>
              <a:ext cx="7256426" cy="4000021"/>
            </a:xfrm>
            <a:custGeom>
              <a:avLst/>
              <a:gdLst/>
              <a:ahLst/>
              <a:cxnLst/>
              <a:rect r="r" b="b" t="t" l="l"/>
              <a:pathLst>
                <a:path h="4000021" w="7256426">
                  <a:moveTo>
                    <a:pt x="7131966" y="4000021"/>
                  </a:moveTo>
                  <a:lnTo>
                    <a:pt x="124460" y="4000021"/>
                  </a:lnTo>
                  <a:cubicBezTo>
                    <a:pt x="55880" y="4000021"/>
                    <a:pt x="0" y="3944141"/>
                    <a:pt x="0" y="3875561"/>
                  </a:cubicBezTo>
                  <a:lnTo>
                    <a:pt x="0" y="124460"/>
                  </a:lnTo>
                  <a:cubicBezTo>
                    <a:pt x="0" y="55880"/>
                    <a:pt x="55880" y="0"/>
                    <a:pt x="124460" y="0"/>
                  </a:cubicBezTo>
                  <a:lnTo>
                    <a:pt x="7131966" y="0"/>
                  </a:lnTo>
                  <a:cubicBezTo>
                    <a:pt x="7200547" y="0"/>
                    <a:pt x="7256426" y="55880"/>
                    <a:pt x="7256426" y="124460"/>
                  </a:cubicBezTo>
                  <a:lnTo>
                    <a:pt x="7256426" y="3875561"/>
                  </a:lnTo>
                  <a:cubicBezTo>
                    <a:pt x="7256426" y="3944141"/>
                    <a:pt x="7200547" y="4000021"/>
                    <a:pt x="7131966" y="4000021"/>
                  </a:cubicBezTo>
                  <a:close/>
                </a:path>
              </a:pathLst>
            </a:custGeom>
            <a:solidFill>
              <a:srgbClr val="FFFFFF"/>
            </a:solidFill>
          </p:spPr>
        </p:sp>
      </p:grpSp>
      <p:sp>
        <p:nvSpPr>
          <p:cNvPr name="TextBox 9" id="9"/>
          <p:cNvSpPr txBox="true"/>
          <p:nvPr/>
        </p:nvSpPr>
        <p:spPr>
          <a:xfrm rot="0">
            <a:off x="981985" y="2824966"/>
            <a:ext cx="7789630" cy="1800225"/>
          </a:xfrm>
          <a:prstGeom prst="rect">
            <a:avLst/>
          </a:prstGeom>
        </p:spPr>
        <p:txBody>
          <a:bodyPr anchor="t" rtlCol="false" tIns="0" lIns="0" bIns="0" rIns="0">
            <a:spAutoFit/>
          </a:bodyPr>
          <a:lstStyle/>
          <a:p>
            <a:pPr algn="l" marL="435186" indent="-217593" lvl="1">
              <a:lnSpc>
                <a:spcPts val="2399"/>
              </a:lnSpc>
              <a:buFont typeface="Arial"/>
              <a:buChar char="•"/>
            </a:pPr>
            <a:r>
              <a:rPr lang="en-US" sz="1999">
                <a:solidFill>
                  <a:srgbClr val="000000"/>
                </a:solidFill>
                <a:latin typeface="Arial"/>
              </a:rPr>
              <a:t>Categorical Features (16 Đặc trưng Phân loại):Gender, SeniorCitizen, Partner, Dependents, PhoneService, MultipleLines, InternetService, OnlineSecurity, OnlineBackup, DeviceProtection, TechSupport, StreamingTV, StreamingMovies, Contract, PaperlessBilling, PaymentMethod</a:t>
            </a:r>
          </a:p>
          <a:p>
            <a:pPr algn="l" marL="411974" indent="-205987" lvl="1">
              <a:lnSpc>
                <a:spcPts val="2271"/>
              </a:lnSpc>
            </a:pPr>
          </a:p>
        </p:txBody>
      </p:sp>
      <p:sp>
        <p:nvSpPr>
          <p:cNvPr name="TextBox 10" id="10"/>
          <p:cNvSpPr txBox="true"/>
          <p:nvPr/>
        </p:nvSpPr>
        <p:spPr>
          <a:xfrm rot="0">
            <a:off x="981985" y="4456459"/>
            <a:ext cx="7492990" cy="923925"/>
          </a:xfrm>
          <a:prstGeom prst="rect">
            <a:avLst/>
          </a:prstGeom>
        </p:spPr>
        <p:txBody>
          <a:bodyPr anchor="t" rtlCol="false" tIns="0" lIns="0" bIns="0" rIns="0">
            <a:spAutoFit/>
          </a:bodyPr>
          <a:lstStyle/>
          <a:p>
            <a:pPr algn="l" marL="435186" indent="-217593" lvl="1">
              <a:lnSpc>
                <a:spcPts val="2399"/>
              </a:lnSpc>
              <a:buFont typeface="Arial"/>
              <a:buChar char="•"/>
            </a:pPr>
            <a:r>
              <a:rPr lang="en-US" sz="1999">
                <a:solidFill>
                  <a:srgbClr val="000000"/>
                </a:solidFill>
                <a:latin typeface="Arial"/>
              </a:rPr>
              <a:t>Numerical Features (3 Đặc trưng Số): Tenure (thời gian sử dụng dịch vụ tính bằng tháng), MonthlyCharges (cước hàng tháng), TotalCharges (tổng cộng cước phí)</a:t>
            </a:r>
          </a:p>
        </p:txBody>
      </p:sp>
      <p:sp>
        <p:nvSpPr>
          <p:cNvPr name="TextBox 11" id="11"/>
          <p:cNvSpPr txBox="true"/>
          <p:nvPr/>
        </p:nvSpPr>
        <p:spPr>
          <a:xfrm rot="0">
            <a:off x="1220194" y="2253851"/>
            <a:ext cx="2400151" cy="314325"/>
          </a:xfrm>
          <a:prstGeom prst="rect">
            <a:avLst/>
          </a:prstGeom>
        </p:spPr>
        <p:txBody>
          <a:bodyPr anchor="t" rtlCol="false" tIns="0" lIns="0" bIns="0" rIns="0">
            <a:spAutoFit/>
          </a:bodyPr>
          <a:lstStyle/>
          <a:p>
            <a:pPr algn="ctr">
              <a:lnSpc>
                <a:spcPts val="2543"/>
              </a:lnSpc>
              <a:spcBef>
                <a:spcPct val="0"/>
              </a:spcBef>
            </a:pPr>
            <a:r>
              <a:rPr lang="en-US" sz="2119" spc="19">
                <a:solidFill>
                  <a:srgbClr val="000000"/>
                </a:solidFill>
                <a:latin typeface="TT Rounds Condensed Bold"/>
              </a:rPr>
              <a:t>Bao gồm 19 Feature: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6D3FB"/>
        </a:solidFill>
      </p:bgPr>
    </p:bg>
    <p:spTree>
      <p:nvGrpSpPr>
        <p:cNvPr id="1" name=""/>
        <p:cNvGrpSpPr/>
        <p:nvPr/>
      </p:nvGrpSpPr>
      <p:grpSpPr>
        <a:xfrm>
          <a:off x="0" y="0"/>
          <a:ext cx="0" cy="0"/>
          <a:chOff x="0" y="0"/>
          <a:chExt cx="0" cy="0"/>
        </a:xfrm>
      </p:grpSpPr>
      <p:grpSp>
        <p:nvGrpSpPr>
          <p:cNvPr name="Group 2" id="2"/>
          <p:cNvGrpSpPr/>
          <p:nvPr/>
        </p:nvGrpSpPr>
        <p:grpSpPr>
          <a:xfrm rot="0">
            <a:off x="4369706" y="1125013"/>
            <a:ext cx="5250545" cy="1406569"/>
            <a:chOff x="0" y="0"/>
            <a:chExt cx="4292218" cy="1149842"/>
          </a:xfrm>
        </p:grpSpPr>
        <p:sp>
          <p:nvSpPr>
            <p:cNvPr name="Freeform 3" id="3"/>
            <p:cNvSpPr/>
            <p:nvPr/>
          </p:nvSpPr>
          <p:spPr>
            <a:xfrm flipH="false" flipV="false" rot="0">
              <a:off x="0" y="0"/>
              <a:ext cx="4292218" cy="1149842"/>
            </a:xfrm>
            <a:custGeom>
              <a:avLst/>
              <a:gdLst/>
              <a:ahLst/>
              <a:cxnLst/>
              <a:rect r="r" b="b" t="t" l="l"/>
              <a:pathLst>
                <a:path h="1149842" w="4292218">
                  <a:moveTo>
                    <a:pt x="0" y="0"/>
                  </a:moveTo>
                  <a:lnTo>
                    <a:pt x="4292218" y="0"/>
                  </a:lnTo>
                  <a:lnTo>
                    <a:pt x="4292218" y="1149842"/>
                  </a:lnTo>
                  <a:lnTo>
                    <a:pt x="0" y="1149842"/>
                  </a:lnTo>
                  <a:close/>
                </a:path>
              </a:pathLst>
            </a:custGeom>
            <a:solidFill>
              <a:srgbClr val="3F5896"/>
            </a:solidFill>
          </p:spPr>
        </p:sp>
      </p:grpSp>
      <p:grpSp>
        <p:nvGrpSpPr>
          <p:cNvPr name="Group 4" id="4"/>
          <p:cNvGrpSpPr/>
          <p:nvPr/>
        </p:nvGrpSpPr>
        <p:grpSpPr>
          <a:xfrm rot="0">
            <a:off x="4075666" y="1407044"/>
            <a:ext cx="588080" cy="58808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C66"/>
            </a:solidFill>
          </p:spPr>
        </p:sp>
      </p:grpSp>
      <p:grpSp>
        <p:nvGrpSpPr>
          <p:cNvPr name="Group 6" id="6"/>
          <p:cNvGrpSpPr/>
          <p:nvPr/>
        </p:nvGrpSpPr>
        <p:grpSpPr>
          <a:xfrm rot="0">
            <a:off x="4369706" y="2912356"/>
            <a:ext cx="5250545" cy="1403300"/>
            <a:chOff x="0" y="0"/>
            <a:chExt cx="4292218" cy="1147171"/>
          </a:xfrm>
        </p:grpSpPr>
        <p:sp>
          <p:nvSpPr>
            <p:cNvPr name="Freeform 7" id="7"/>
            <p:cNvSpPr/>
            <p:nvPr/>
          </p:nvSpPr>
          <p:spPr>
            <a:xfrm flipH="false" flipV="false" rot="0">
              <a:off x="0" y="0"/>
              <a:ext cx="4292218" cy="1147171"/>
            </a:xfrm>
            <a:custGeom>
              <a:avLst/>
              <a:gdLst/>
              <a:ahLst/>
              <a:cxnLst/>
              <a:rect r="r" b="b" t="t" l="l"/>
              <a:pathLst>
                <a:path h="1147171" w="4292218">
                  <a:moveTo>
                    <a:pt x="0" y="0"/>
                  </a:moveTo>
                  <a:lnTo>
                    <a:pt x="4292218" y="0"/>
                  </a:lnTo>
                  <a:lnTo>
                    <a:pt x="4292218" y="1147171"/>
                  </a:lnTo>
                  <a:lnTo>
                    <a:pt x="0" y="1147171"/>
                  </a:lnTo>
                  <a:close/>
                </a:path>
              </a:pathLst>
            </a:custGeom>
            <a:solidFill>
              <a:srgbClr val="3F5896"/>
            </a:solidFill>
          </p:spPr>
        </p:sp>
      </p:grpSp>
      <p:grpSp>
        <p:nvGrpSpPr>
          <p:cNvPr name="Group 8" id="8"/>
          <p:cNvGrpSpPr/>
          <p:nvPr/>
        </p:nvGrpSpPr>
        <p:grpSpPr>
          <a:xfrm rot="0">
            <a:off x="4157106" y="3336271"/>
            <a:ext cx="588080" cy="58808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C66"/>
            </a:solidFill>
          </p:spPr>
        </p:sp>
      </p:grpSp>
      <p:grpSp>
        <p:nvGrpSpPr>
          <p:cNvPr name="Group 10" id="10"/>
          <p:cNvGrpSpPr/>
          <p:nvPr/>
        </p:nvGrpSpPr>
        <p:grpSpPr>
          <a:xfrm rot="0">
            <a:off x="4369706" y="4729040"/>
            <a:ext cx="5250545" cy="1196530"/>
            <a:chOff x="0" y="0"/>
            <a:chExt cx="4292218" cy="978140"/>
          </a:xfrm>
        </p:grpSpPr>
        <p:sp>
          <p:nvSpPr>
            <p:cNvPr name="Freeform 11" id="11"/>
            <p:cNvSpPr/>
            <p:nvPr/>
          </p:nvSpPr>
          <p:spPr>
            <a:xfrm flipH="false" flipV="false" rot="0">
              <a:off x="0" y="0"/>
              <a:ext cx="4292218" cy="978140"/>
            </a:xfrm>
            <a:custGeom>
              <a:avLst/>
              <a:gdLst/>
              <a:ahLst/>
              <a:cxnLst/>
              <a:rect r="r" b="b" t="t" l="l"/>
              <a:pathLst>
                <a:path h="978140" w="4292218">
                  <a:moveTo>
                    <a:pt x="0" y="0"/>
                  </a:moveTo>
                  <a:lnTo>
                    <a:pt x="4292218" y="0"/>
                  </a:lnTo>
                  <a:lnTo>
                    <a:pt x="4292218" y="978140"/>
                  </a:lnTo>
                  <a:lnTo>
                    <a:pt x="0" y="978140"/>
                  </a:lnTo>
                  <a:close/>
                </a:path>
              </a:pathLst>
            </a:custGeom>
            <a:solidFill>
              <a:srgbClr val="3F5896"/>
            </a:solidFill>
          </p:spPr>
        </p:sp>
      </p:grpSp>
      <p:grpSp>
        <p:nvGrpSpPr>
          <p:cNvPr name="Group 12" id="12"/>
          <p:cNvGrpSpPr/>
          <p:nvPr/>
        </p:nvGrpSpPr>
        <p:grpSpPr>
          <a:xfrm rot="0">
            <a:off x="4075666" y="5037745"/>
            <a:ext cx="588080" cy="58808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C66"/>
            </a:solidFill>
          </p:spPr>
        </p:sp>
      </p:grpSp>
      <p:sp>
        <p:nvSpPr>
          <p:cNvPr name="Freeform 14" id="14"/>
          <p:cNvSpPr/>
          <p:nvPr/>
        </p:nvSpPr>
        <p:spPr>
          <a:xfrm flipH="false" flipV="false" rot="0">
            <a:off x="222552" y="1463040"/>
            <a:ext cx="3460015" cy="3399464"/>
          </a:xfrm>
          <a:custGeom>
            <a:avLst/>
            <a:gdLst/>
            <a:ahLst/>
            <a:cxnLst/>
            <a:rect r="r" b="b" t="t" l="l"/>
            <a:pathLst>
              <a:path h="3399464" w="3460015">
                <a:moveTo>
                  <a:pt x="0" y="0"/>
                </a:moveTo>
                <a:lnTo>
                  <a:pt x="3460014" y="0"/>
                </a:lnTo>
                <a:lnTo>
                  <a:pt x="3460014" y="3399464"/>
                </a:lnTo>
                <a:lnTo>
                  <a:pt x="0" y="3399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true" flipV="false" rot="0">
            <a:off x="145288" y="3339826"/>
            <a:ext cx="3766952" cy="2123191"/>
          </a:xfrm>
          <a:custGeom>
            <a:avLst/>
            <a:gdLst/>
            <a:ahLst/>
            <a:cxnLst/>
            <a:rect r="r" b="b" t="t" l="l"/>
            <a:pathLst>
              <a:path h="2123191" w="3766952">
                <a:moveTo>
                  <a:pt x="3766952" y="0"/>
                </a:moveTo>
                <a:lnTo>
                  <a:pt x="0" y="0"/>
                </a:lnTo>
                <a:lnTo>
                  <a:pt x="0" y="2123192"/>
                </a:lnTo>
                <a:lnTo>
                  <a:pt x="3766952" y="2123192"/>
                </a:lnTo>
                <a:lnTo>
                  <a:pt x="376695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311562" y="2483950"/>
            <a:ext cx="3434405" cy="505672"/>
          </a:xfrm>
          <a:prstGeom prst="rect">
            <a:avLst/>
          </a:prstGeom>
        </p:spPr>
        <p:txBody>
          <a:bodyPr anchor="t" rtlCol="false" tIns="0" lIns="0" bIns="0" rIns="0">
            <a:spAutoFit/>
          </a:bodyPr>
          <a:lstStyle/>
          <a:p>
            <a:pPr algn="ctr">
              <a:lnSpc>
                <a:spcPts val="3733"/>
              </a:lnSpc>
            </a:pPr>
            <a:r>
              <a:rPr lang="en-US" sz="3733">
                <a:solidFill>
                  <a:srgbClr val="2E2E2E"/>
                </a:solidFill>
                <a:latin typeface="Gliker Semi-Bold"/>
              </a:rPr>
              <a:t>TỔNG QUAN</a:t>
            </a:r>
          </a:p>
        </p:txBody>
      </p:sp>
      <p:sp>
        <p:nvSpPr>
          <p:cNvPr name="TextBox 17" id="17"/>
          <p:cNvSpPr txBox="true"/>
          <p:nvPr/>
        </p:nvSpPr>
        <p:spPr>
          <a:xfrm rot="0">
            <a:off x="4745186" y="1165478"/>
            <a:ext cx="4816692" cy="1824143"/>
          </a:xfrm>
          <a:prstGeom prst="rect">
            <a:avLst/>
          </a:prstGeom>
        </p:spPr>
        <p:txBody>
          <a:bodyPr anchor="t" rtlCol="false" tIns="0" lIns="0" bIns="0" rIns="0">
            <a:spAutoFit/>
          </a:bodyPr>
          <a:lstStyle/>
          <a:p>
            <a:pPr>
              <a:lnSpc>
                <a:spcPts val="2426"/>
              </a:lnSpc>
            </a:pPr>
            <a:r>
              <a:rPr lang="en-US" sz="1866">
                <a:solidFill>
                  <a:srgbClr val="FFFFFF"/>
                </a:solidFill>
                <a:latin typeface="Montserrat Bold"/>
              </a:rPr>
              <a:t>Mục tiêu, phương pháp, giải thuật để học mô hình, tiêu chí học là gì?</a:t>
            </a:r>
          </a:p>
          <a:p>
            <a:pPr>
              <a:lnSpc>
                <a:spcPts val="2426"/>
              </a:lnSpc>
            </a:pPr>
            <a:r>
              <a:rPr lang="en-US" sz="1866">
                <a:solidFill>
                  <a:srgbClr val="FFFFFF"/>
                </a:solidFill>
                <a:latin typeface="Montserrat Bold"/>
              </a:rPr>
              <a:t>Dữ liệu nào, ưu nhược điểm của 4 mô hình?</a:t>
            </a:r>
          </a:p>
          <a:p>
            <a:pPr>
              <a:lnSpc>
                <a:spcPts val="2426"/>
              </a:lnSpc>
            </a:pPr>
          </a:p>
          <a:p>
            <a:pPr marL="0" indent="0" lvl="0">
              <a:lnSpc>
                <a:spcPts val="2426"/>
              </a:lnSpc>
            </a:pPr>
          </a:p>
        </p:txBody>
      </p:sp>
      <p:sp>
        <p:nvSpPr>
          <p:cNvPr name="TextBox 18" id="18"/>
          <p:cNvSpPr txBox="true"/>
          <p:nvPr/>
        </p:nvSpPr>
        <p:spPr>
          <a:xfrm rot="0">
            <a:off x="4075666" y="1546780"/>
            <a:ext cx="588080" cy="299085"/>
          </a:xfrm>
          <a:prstGeom prst="rect">
            <a:avLst/>
          </a:prstGeom>
        </p:spPr>
        <p:txBody>
          <a:bodyPr anchor="t" rtlCol="false" tIns="0" lIns="0" bIns="0" rIns="0">
            <a:spAutoFit/>
          </a:bodyPr>
          <a:lstStyle/>
          <a:p>
            <a:pPr algn="ctr">
              <a:lnSpc>
                <a:spcPts val="2304"/>
              </a:lnSpc>
            </a:pPr>
            <a:r>
              <a:rPr lang="en-US" sz="1920">
                <a:solidFill>
                  <a:srgbClr val="3F5896"/>
                </a:solidFill>
                <a:latin typeface="Gliker Semi-Bold"/>
              </a:rPr>
              <a:t>1</a:t>
            </a:r>
          </a:p>
        </p:txBody>
      </p:sp>
      <p:sp>
        <p:nvSpPr>
          <p:cNvPr name="TextBox 19" id="19"/>
          <p:cNvSpPr txBox="true"/>
          <p:nvPr/>
        </p:nvSpPr>
        <p:spPr>
          <a:xfrm rot="0">
            <a:off x="4157106" y="3476006"/>
            <a:ext cx="588080" cy="299085"/>
          </a:xfrm>
          <a:prstGeom prst="rect">
            <a:avLst/>
          </a:prstGeom>
        </p:spPr>
        <p:txBody>
          <a:bodyPr anchor="t" rtlCol="false" tIns="0" lIns="0" bIns="0" rIns="0">
            <a:spAutoFit/>
          </a:bodyPr>
          <a:lstStyle/>
          <a:p>
            <a:pPr algn="ctr">
              <a:lnSpc>
                <a:spcPts val="2304"/>
              </a:lnSpc>
            </a:pPr>
            <a:r>
              <a:rPr lang="en-US" sz="1920">
                <a:solidFill>
                  <a:srgbClr val="3F5896"/>
                </a:solidFill>
                <a:latin typeface="Gliker Semi-Bold"/>
              </a:rPr>
              <a:t>2</a:t>
            </a:r>
          </a:p>
        </p:txBody>
      </p:sp>
      <p:sp>
        <p:nvSpPr>
          <p:cNvPr name="TextBox 20" id="20"/>
          <p:cNvSpPr txBox="true"/>
          <p:nvPr/>
        </p:nvSpPr>
        <p:spPr>
          <a:xfrm rot="0">
            <a:off x="4731352" y="5004132"/>
            <a:ext cx="5188281" cy="604943"/>
          </a:xfrm>
          <a:prstGeom prst="rect">
            <a:avLst/>
          </a:prstGeom>
        </p:spPr>
        <p:txBody>
          <a:bodyPr anchor="t" rtlCol="false" tIns="0" lIns="0" bIns="0" rIns="0">
            <a:spAutoFit/>
          </a:bodyPr>
          <a:lstStyle/>
          <a:p>
            <a:pPr>
              <a:lnSpc>
                <a:spcPts val="2426"/>
              </a:lnSpc>
            </a:pPr>
            <a:r>
              <a:rPr lang="en-US" sz="1866">
                <a:solidFill>
                  <a:srgbClr val="FFFFFF"/>
                </a:solidFill>
                <a:latin typeface="Montserrat Bold"/>
              </a:rPr>
              <a:t>Overfitting là gì?</a:t>
            </a:r>
          </a:p>
          <a:p>
            <a:pPr marL="0" indent="0" lvl="0">
              <a:lnSpc>
                <a:spcPts val="2426"/>
              </a:lnSpc>
            </a:pPr>
            <a:r>
              <a:rPr lang="en-US" sz="1866">
                <a:solidFill>
                  <a:srgbClr val="FFFFFF"/>
                </a:solidFill>
                <a:latin typeface="Montserrat Bold"/>
              </a:rPr>
              <a:t>Các phương pháp tránh Overfitting?</a:t>
            </a:r>
          </a:p>
        </p:txBody>
      </p:sp>
      <p:sp>
        <p:nvSpPr>
          <p:cNvPr name="TextBox 21" id="21"/>
          <p:cNvSpPr txBox="true"/>
          <p:nvPr/>
        </p:nvSpPr>
        <p:spPr>
          <a:xfrm rot="0">
            <a:off x="4075666" y="5177480"/>
            <a:ext cx="588080" cy="299085"/>
          </a:xfrm>
          <a:prstGeom prst="rect">
            <a:avLst/>
          </a:prstGeom>
        </p:spPr>
        <p:txBody>
          <a:bodyPr anchor="t" rtlCol="false" tIns="0" lIns="0" bIns="0" rIns="0">
            <a:spAutoFit/>
          </a:bodyPr>
          <a:lstStyle/>
          <a:p>
            <a:pPr algn="ctr">
              <a:lnSpc>
                <a:spcPts val="2304"/>
              </a:lnSpc>
            </a:pPr>
            <a:r>
              <a:rPr lang="en-US" sz="1920">
                <a:solidFill>
                  <a:srgbClr val="3F5896"/>
                </a:solidFill>
                <a:latin typeface="Gliker Semi-Bold"/>
              </a:rPr>
              <a:t>3</a:t>
            </a:r>
          </a:p>
        </p:txBody>
      </p:sp>
      <p:sp>
        <p:nvSpPr>
          <p:cNvPr name="TextBox 22" id="22"/>
          <p:cNvSpPr txBox="true"/>
          <p:nvPr/>
        </p:nvSpPr>
        <p:spPr>
          <a:xfrm rot="0">
            <a:off x="4745186" y="3143722"/>
            <a:ext cx="4816692" cy="909743"/>
          </a:xfrm>
          <a:prstGeom prst="rect">
            <a:avLst/>
          </a:prstGeom>
        </p:spPr>
        <p:txBody>
          <a:bodyPr anchor="t" rtlCol="false" tIns="0" lIns="0" bIns="0" rIns="0">
            <a:spAutoFit/>
          </a:bodyPr>
          <a:lstStyle/>
          <a:p>
            <a:pPr marL="0" indent="0" lvl="0">
              <a:lnSpc>
                <a:spcPts val="2426"/>
              </a:lnSpc>
            </a:pPr>
            <a:r>
              <a:rPr lang="en-US" sz="1866">
                <a:solidFill>
                  <a:srgbClr val="FFFFFF"/>
                </a:solidFill>
                <a:latin typeface="Montserrat Bold"/>
              </a:rPr>
              <a:t>Tìm hiểu các feature và các bước tiền xử lý cũng như train và đánh giá các mô hình dựa trên bộ dữ liệu.</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76D3FB"/>
        </a:solidFill>
      </p:bgPr>
    </p:bg>
    <p:spTree>
      <p:nvGrpSpPr>
        <p:cNvPr id="1" name=""/>
        <p:cNvGrpSpPr/>
        <p:nvPr/>
      </p:nvGrpSpPr>
      <p:grpSpPr>
        <a:xfrm>
          <a:off x="0" y="0"/>
          <a:ext cx="0" cy="0"/>
          <a:chOff x="0" y="0"/>
          <a:chExt cx="0" cy="0"/>
        </a:xfrm>
      </p:grpSpPr>
      <p:sp>
        <p:nvSpPr>
          <p:cNvPr name="AutoShape 2" id="2"/>
          <p:cNvSpPr/>
          <p:nvPr/>
        </p:nvSpPr>
        <p:spPr>
          <a:xfrm rot="14176">
            <a:off x="2568094" y="6893605"/>
            <a:ext cx="4927562" cy="0"/>
          </a:xfrm>
          <a:prstGeom prst="line">
            <a:avLst/>
          </a:prstGeom>
          <a:ln cap="rnd" w="19050">
            <a:solidFill>
              <a:srgbClr val="A5A5A5"/>
            </a:solidFill>
            <a:prstDash val="solid"/>
            <a:headEnd type="none" len="sm" w="sm"/>
            <a:tailEnd type="none" len="sm" w="sm"/>
          </a:ln>
        </p:spPr>
      </p:sp>
      <p:sp>
        <p:nvSpPr>
          <p:cNvPr name="TextBox 3" id="3"/>
          <p:cNvSpPr txBox="true"/>
          <p:nvPr/>
        </p:nvSpPr>
        <p:spPr>
          <a:xfrm rot="0">
            <a:off x="2767995" y="6957421"/>
            <a:ext cx="4799870" cy="312045"/>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grpSp>
        <p:nvGrpSpPr>
          <p:cNvPr name="Group 4" id="4"/>
          <p:cNvGrpSpPr/>
          <p:nvPr/>
        </p:nvGrpSpPr>
        <p:grpSpPr>
          <a:xfrm rot="0">
            <a:off x="674733" y="564884"/>
            <a:ext cx="8714268" cy="957615"/>
            <a:chOff x="0" y="0"/>
            <a:chExt cx="7256426" cy="797412"/>
          </a:xfrm>
        </p:grpSpPr>
        <p:sp>
          <p:nvSpPr>
            <p:cNvPr name="Freeform 5" id="5"/>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sp>
        <p:nvSpPr>
          <p:cNvPr name="TextBox 6" id="6"/>
          <p:cNvSpPr txBox="true"/>
          <p:nvPr/>
        </p:nvSpPr>
        <p:spPr>
          <a:xfrm rot="0">
            <a:off x="2579185" y="796041"/>
            <a:ext cx="5474430" cy="485775"/>
          </a:xfrm>
          <a:prstGeom prst="rect">
            <a:avLst/>
          </a:prstGeom>
        </p:spPr>
        <p:txBody>
          <a:bodyPr anchor="t" rtlCol="false" tIns="0" lIns="0" bIns="0" rIns="0">
            <a:spAutoFit/>
          </a:bodyPr>
          <a:lstStyle/>
          <a:p>
            <a:pPr algn="l">
              <a:lnSpc>
                <a:spcPts val="3759"/>
              </a:lnSpc>
            </a:pPr>
            <a:r>
              <a:rPr lang="en-US" sz="3133" spc="29">
                <a:solidFill>
                  <a:srgbClr val="FF3131"/>
                </a:solidFill>
                <a:latin typeface="TT Rounds Condensed Bold"/>
              </a:rPr>
              <a:t>2.3 Các bước thực hiện</a:t>
            </a:r>
          </a:p>
        </p:txBody>
      </p:sp>
      <p:grpSp>
        <p:nvGrpSpPr>
          <p:cNvPr name="Group 7" id="7"/>
          <p:cNvGrpSpPr/>
          <p:nvPr/>
        </p:nvGrpSpPr>
        <p:grpSpPr>
          <a:xfrm rot="0">
            <a:off x="674733" y="1824294"/>
            <a:ext cx="8714268" cy="4759386"/>
            <a:chOff x="0" y="0"/>
            <a:chExt cx="7256426" cy="3963171"/>
          </a:xfrm>
        </p:grpSpPr>
        <p:sp>
          <p:nvSpPr>
            <p:cNvPr name="Freeform 8" id="8"/>
            <p:cNvSpPr/>
            <p:nvPr/>
          </p:nvSpPr>
          <p:spPr>
            <a:xfrm flipH="false" flipV="false" rot="0">
              <a:off x="0" y="0"/>
              <a:ext cx="7256426" cy="3963172"/>
            </a:xfrm>
            <a:custGeom>
              <a:avLst/>
              <a:gdLst/>
              <a:ahLst/>
              <a:cxnLst/>
              <a:rect r="r" b="b" t="t" l="l"/>
              <a:pathLst>
                <a:path h="3963172" w="7256426">
                  <a:moveTo>
                    <a:pt x="7131966" y="3963171"/>
                  </a:moveTo>
                  <a:lnTo>
                    <a:pt x="124460" y="3963171"/>
                  </a:lnTo>
                  <a:cubicBezTo>
                    <a:pt x="55880" y="3963171"/>
                    <a:pt x="0" y="3907291"/>
                    <a:pt x="0" y="3838711"/>
                  </a:cubicBezTo>
                  <a:lnTo>
                    <a:pt x="0" y="124460"/>
                  </a:lnTo>
                  <a:cubicBezTo>
                    <a:pt x="0" y="55880"/>
                    <a:pt x="55880" y="0"/>
                    <a:pt x="124460" y="0"/>
                  </a:cubicBezTo>
                  <a:lnTo>
                    <a:pt x="7131966" y="0"/>
                  </a:lnTo>
                  <a:cubicBezTo>
                    <a:pt x="7200547" y="0"/>
                    <a:pt x="7256426" y="55880"/>
                    <a:pt x="7256426" y="124460"/>
                  </a:cubicBezTo>
                  <a:lnTo>
                    <a:pt x="7256426" y="3838711"/>
                  </a:lnTo>
                  <a:cubicBezTo>
                    <a:pt x="7256426" y="3907291"/>
                    <a:pt x="7200547" y="3963172"/>
                    <a:pt x="7131966" y="3963172"/>
                  </a:cubicBezTo>
                  <a:close/>
                </a:path>
              </a:pathLst>
            </a:custGeom>
            <a:solidFill>
              <a:srgbClr val="FFFFFF"/>
            </a:solidFill>
          </p:spPr>
        </p:sp>
      </p:grpSp>
      <p:sp>
        <p:nvSpPr>
          <p:cNvPr name="TextBox 9" id="9"/>
          <p:cNvSpPr txBox="true"/>
          <p:nvPr/>
        </p:nvSpPr>
        <p:spPr>
          <a:xfrm rot="0">
            <a:off x="1920225" y="2537878"/>
            <a:ext cx="5913150" cy="244030"/>
          </a:xfrm>
          <a:prstGeom prst="rect">
            <a:avLst/>
          </a:prstGeom>
        </p:spPr>
        <p:txBody>
          <a:bodyPr anchor="t" rtlCol="false" tIns="0" lIns="0" bIns="0" rIns="0">
            <a:spAutoFit/>
          </a:bodyPr>
          <a:lstStyle/>
          <a:p>
            <a:pPr algn="l" marL="341195" indent="-170598" lvl="1">
              <a:lnSpc>
                <a:spcPts val="1791"/>
              </a:lnSpc>
              <a:buFont typeface="Arial"/>
              <a:buChar char="•"/>
            </a:pPr>
            <a:r>
              <a:rPr lang="en-US" sz="1493" spc="13">
                <a:solidFill>
                  <a:srgbClr val="000000"/>
                </a:solidFill>
                <a:latin typeface="TT Rounds Condensed"/>
              </a:rPr>
              <a:t>Xử lý các giá trị thiếu</a:t>
            </a:r>
          </a:p>
        </p:txBody>
      </p:sp>
      <p:sp>
        <p:nvSpPr>
          <p:cNvPr name="Freeform 10" id="10"/>
          <p:cNvSpPr/>
          <p:nvPr/>
        </p:nvSpPr>
        <p:spPr>
          <a:xfrm flipH="false" flipV="false" rot="0">
            <a:off x="2353614" y="2873333"/>
            <a:ext cx="2265680" cy="264160"/>
          </a:xfrm>
          <a:custGeom>
            <a:avLst/>
            <a:gdLst/>
            <a:ahLst/>
            <a:cxnLst/>
            <a:rect r="r" b="b" t="t" l="l"/>
            <a:pathLst>
              <a:path h="264160" w="2265680">
                <a:moveTo>
                  <a:pt x="0" y="0"/>
                </a:moveTo>
                <a:lnTo>
                  <a:pt x="2265680" y="0"/>
                </a:lnTo>
                <a:lnTo>
                  <a:pt x="2265680" y="264160"/>
                </a:lnTo>
                <a:lnTo>
                  <a:pt x="0" y="264160"/>
                </a:lnTo>
                <a:lnTo>
                  <a:pt x="0" y="0"/>
                </a:lnTo>
                <a:close/>
              </a:path>
            </a:pathLst>
          </a:custGeom>
          <a:blipFill>
            <a:blip r:embed="rId3"/>
            <a:stretch>
              <a:fillRect l="0" t="0" r="0" b="0"/>
            </a:stretch>
          </a:blipFill>
        </p:spPr>
      </p:sp>
      <p:sp>
        <p:nvSpPr>
          <p:cNvPr name="TextBox 11" id="11"/>
          <p:cNvSpPr txBox="true"/>
          <p:nvPr/>
        </p:nvSpPr>
        <p:spPr>
          <a:xfrm rot="0">
            <a:off x="1920225" y="3228918"/>
            <a:ext cx="5913150" cy="244030"/>
          </a:xfrm>
          <a:prstGeom prst="rect">
            <a:avLst/>
          </a:prstGeom>
        </p:spPr>
        <p:txBody>
          <a:bodyPr anchor="t" rtlCol="false" tIns="0" lIns="0" bIns="0" rIns="0">
            <a:spAutoFit/>
          </a:bodyPr>
          <a:lstStyle/>
          <a:p>
            <a:pPr algn="l" marL="341195" indent="-170598" lvl="1">
              <a:lnSpc>
                <a:spcPts val="1791"/>
              </a:lnSpc>
              <a:buFont typeface="Arial"/>
              <a:buChar char="•"/>
            </a:pPr>
            <a:r>
              <a:rPr lang="en-US" sz="1493" spc="13">
                <a:solidFill>
                  <a:srgbClr val="000000"/>
                </a:solidFill>
                <a:latin typeface="TT Rounds Condensed"/>
              </a:rPr>
              <a:t>Xóa đi đặc trưng không cần thiết</a:t>
            </a:r>
          </a:p>
        </p:txBody>
      </p:sp>
      <p:sp>
        <p:nvSpPr>
          <p:cNvPr name="Freeform 12" id="12"/>
          <p:cNvSpPr/>
          <p:nvPr/>
        </p:nvSpPr>
        <p:spPr>
          <a:xfrm flipH="false" flipV="false" rot="0">
            <a:off x="2353627" y="3505173"/>
            <a:ext cx="3992880" cy="599440"/>
          </a:xfrm>
          <a:custGeom>
            <a:avLst/>
            <a:gdLst/>
            <a:ahLst/>
            <a:cxnLst/>
            <a:rect r="r" b="b" t="t" l="l"/>
            <a:pathLst>
              <a:path h="599440" w="3992880">
                <a:moveTo>
                  <a:pt x="0" y="0"/>
                </a:moveTo>
                <a:lnTo>
                  <a:pt x="3992880" y="0"/>
                </a:lnTo>
                <a:lnTo>
                  <a:pt x="3992880" y="599440"/>
                </a:lnTo>
                <a:lnTo>
                  <a:pt x="0" y="599440"/>
                </a:lnTo>
                <a:lnTo>
                  <a:pt x="0" y="0"/>
                </a:lnTo>
                <a:close/>
              </a:path>
            </a:pathLst>
          </a:custGeom>
          <a:blipFill>
            <a:blip r:embed="rId4"/>
            <a:stretch>
              <a:fillRect l="0" t="0" r="0" b="0"/>
            </a:stretch>
          </a:blipFill>
        </p:spPr>
      </p:sp>
      <p:sp>
        <p:nvSpPr>
          <p:cNvPr name="TextBox 13" id="13"/>
          <p:cNvSpPr txBox="true"/>
          <p:nvPr/>
        </p:nvSpPr>
        <p:spPr>
          <a:xfrm rot="0">
            <a:off x="2008678" y="4196038"/>
            <a:ext cx="5913150" cy="244030"/>
          </a:xfrm>
          <a:prstGeom prst="rect">
            <a:avLst/>
          </a:prstGeom>
        </p:spPr>
        <p:txBody>
          <a:bodyPr anchor="t" rtlCol="false" tIns="0" lIns="0" bIns="0" rIns="0">
            <a:spAutoFit/>
          </a:bodyPr>
          <a:lstStyle/>
          <a:p>
            <a:pPr algn="l" marL="341195" indent="-170598" lvl="1">
              <a:lnSpc>
                <a:spcPts val="1791"/>
              </a:lnSpc>
              <a:buFont typeface="Arial"/>
              <a:buChar char="•"/>
            </a:pPr>
            <a:r>
              <a:rPr lang="en-US" sz="1493" spc="13">
                <a:solidFill>
                  <a:srgbClr val="000000"/>
                </a:solidFill>
                <a:latin typeface="TT Rounds Condensed"/>
              </a:rPr>
              <a:t>Chuyển đổi dữ liệu</a:t>
            </a:r>
          </a:p>
        </p:txBody>
      </p:sp>
      <p:sp>
        <p:nvSpPr>
          <p:cNvPr name="Freeform 14" id="14"/>
          <p:cNvSpPr/>
          <p:nvPr/>
        </p:nvSpPr>
        <p:spPr>
          <a:xfrm flipH="false" flipV="false" rot="0">
            <a:off x="2353627" y="4578427"/>
            <a:ext cx="4724400" cy="1310640"/>
          </a:xfrm>
          <a:custGeom>
            <a:avLst/>
            <a:gdLst/>
            <a:ahLst/>
            <a:cxnLst/>
            <a:rect r="r" b="b" t="t" l="l"/>
            <a:pathLst>
              <a:path h="1310640" w="4724400">
                <a:moveTo>
                  <a:pt x="0" y="0"/>
                </a:moveTo>
                <a:lnTo>
                  <a:pt x="4724400" y="0"/>
                </a:lnTo>
                <a:lnTo>
                  <a:pt x="4724400" y="1310640"/>
                </a:lnTo>
                <a:lnTo>
                  <a:pt x="0" y="1310640"/>
                </a:lnTo>
                <a:lnTo>
                  <a:pt x="0" y="0"/>
                </a:lnTo>
                <a:close/>
              </a:path>
            </a:pathLst>
          </a:custGeom>
          <a:blipFill>
            <a:blip r:embed="rId5"/>
            <a:stretch>
              <a:fillRect l="0" t="0" r="0" b="0"/>
            </a:stretch>
          </a:blipFill>
        </p:spPr>
      </p:sp>
      <p:sp>
        <p:nvSpPr>
          <p:cNvPr name="TextBox 15" id="15"/>
          <p:cNvSpPr txBox="true"/>
          <p:nvPr/>
        </p:nvSpPr>
        <p:spPr>
          <a:xfrm rot="0">
            <a:off x="2075292" y="6073078"/>
            <a:ext cx="5913150" cy="244030"/>
          </a:xfrm>
          <a:prstGeom prst="rect">
            <a:avLst/>
          </a:prstGeom>
        </p:spPr>
        <p:txBody>
          <a:bodyPr anchor="t" rtlCol="false" tIns="0" lIns="0" bIns="0" rIns="0">
            <a:spAutoFit/>
          </a:bodyPr>
          <a:lstStyle/>
          <a:p>
            <a:pPr algn="l" marL="341195" indent="-170598" lvl="1">
              <a:lnSpc>
                <a:spcPts val="1791"/>
              </a:lnSpc>
              <a:buFont typeface="Arial"/>
              <a:buChar char="•"/>
            </a:pPr>
            <a:r>
              <a:rPr lang="en-US" sz="1493" spc="13">
                <a:solidFill>
                  <a:srgbClr val="000000"/>
                </a:solidFill>
                <a:latin typeface="TT Rounds Condensed"/>
              </a:rPr>
              <a:t>Chuẩn hóa dữ liệu</a:t>
            </a:r>
          </a:p>
        </p:txBody>
      </p:sp>
      <p:sp>
        <p:nvSpPr>
          <p:cNvPr name="TextBox 16" id="16"/>
          <p:cNvSpPr txBox="true"/>
          <p:nvPr/>
        </p:nvSpPr>
        <p:spPr>
          <a:xfrm rot="0">
            <a:off x="-1499188" y="2045516"/>
            <a:ext cx="8714268" cy="295275"/>
          </a:xfrm>
          <a:prstGeom prst="rect">
            <a:avLst/>
          </a:prstGeom>
        </p:spPr>
        <p:txBody>
          <a:bodyPr anchor="t" rtlCol="false" tIns="0" lIns="0" bIns="0" rIns="0">
            <a:spAutoFit/>
          </a:bodyPr>
          <a:lstStyle/>
          <a:p>
            <a:pPr algn="ctr">
              <a:lnSpc>
                <a:spcPts val="2304"/>
              </a:lnSpc>
              <a:spcBef>
                <a:spcPct val="0"/>
              </a:spcBef>
            </a:pPr>
            <a:r>
              <a:rPr lang="en-US" sz="1920" spc="17">
                <a:solidFill>
                  <a:srgbClr val="000000"/>
                </a:solidFill>
                <a:latin typeface="TT Rounds Condensed Bold"/>
              </a:rPr>
              <a:t>1.</a:t>
            </a:r>
            <a:r>
              <a:rPr lang="en-US" sz="1920" spc="17">
                <a:solidFill>
                  <a:srgbClr val="000000"/>
                </a:solidFill>
                <a:latin typeface="TT Rounds Condensed Bold"/>
              </a:rPr>
              <a:t>Tiền xử lý dữ liệu</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76D3FB"/>
        </a:solidFill>
      </p:bgPr>
    </p:bg>
    <p:spTree>
      <p:nvGrpSpPr>
        <p:cNvPr id="1" name=""/>
        <p:cNvGrpSpPr/>
        <p:nvPr/>
      </p:nvGrpSpPr>
      <p:grpSpPr>
        <a:xfrm>
          <a:off x="0" y="0"/>
          <a:ext cx="0" cy="0"/>
          <a:chOff x="0" y="0"/>
          <a:chExt cx="0" cy="0"/>
        </a:xfrm>
      </p:grpSpPr>
      <p:sp>
        <p:nvSpPr>
          <p:cNvPr name="AutoShape 2" id="2"/>
          <p:cNvSpPr/>
          <p:nvPr/>
        </p:nvSpPr>
        <p:spPr>
          <a:xfrm rot="14176">
            <a:off x="2568094" y="6893605"/>
            <a:ext cx="4927562" cy="0"/>
          </a:xfrm>
          <a:prstGeom prst="line">
            <a:avLst/>
          </a:prstGeom>
          <a:ln cap="rnd" w="19050">
            <a:solidFill>
              <a:srgbClr val="A5A5A5"/>
            </a:solidFill>
            <a:prstDash val="solid"/>
            <a:headEnd type="none" len="sm" w="sm"/>
            <a:tailEnd type="none" len="sm" w="sm"/>
          </a:ln>
        </p:spPr>
      </p:sp>
      <p:sp>
        <p:nvSpPr>
          <p:cNvPr name="TextBox 3" id="3"/>
          <p:cNvSpPr txBox="true"/>
          <p:nvPr/>
        </p:nvSpPr>
        <p:spPr>
          <a:xfrm rot="0">
            <a:off x="2767995" y="6957421"/>
            <a:ext cx="4799870" cy="312045"/>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grpSp>
        <p:nvGrpSpPr>
          <p:cNvPr name="Group 4" id="4"/>
          <p:cNvGrpSpPr/>
          <p:nvPr/>
        </p:nvGrpSpPr>
        <p:grpSpPr>
          <a:xfrm rot="0">
            <a:off x="519666" y="378855"/>
            <a:ext cx="8845270" cy="937088"/>
            <a:chOff x="0" y="0"/>
            <a:chExt cx="7365513" cy="780319"/>
          </a:xfrm>
        </p:grpSpPr>
        <p:sp>
          <p:nvSpPr>
            <p:cNvPr name="Freeform 5" id="5"/>
            <p:cNvSpPr/>
            <p:nvPr/>
          </p:nvSpPr>
          <p:spPr>
            <a:xfrm flipH="false" flipV="false" rot="0">
              <a:off x="0" y="0"/>
              <a:ext cx="7365513" cy="780319"/>
            </a:xfrm>
            <a:custGeom>
              <a:avLst/>
              <a:gdLst/>
              <a:ahLst/>
              <a:cxnLst/>
              <a:rect r="r" b="b" t="t" l="l"/>
              <a:pathLst>
                <a:path h="780319" w="7365513">
                  <a:moveTo>
                    <a:pt x="7241053" y="780319"/>
                  </a:moveTo>
                  <a:lnTo>
                    <a:pt x="124460" y="780319"/>
                  </a:lnTo>
                  <a:cubicBezTo>
                    <a:pt x="55880" y="780319"/>
                    <a:pt x="0" y="724439"/>
                    <a:pt x="0" y="655859"/>
                  </a:cubicBezTo>
                  <a:lnTo>
                    <a:pt x="0" y="124460"/>
                  </a:lnTo>
                  <a:cubicBezTo>
                    <a:pt x="0" y="55880"/>
                    <a:pt x="55880" y="0"/>
                    <a:pt x="124460" y="0"/>
                  </a:cubicBezTo>
                  <a:lnTo>
                    <a:pt x="7241053" y="0"/>
                  </a:lnTo>
                  <a:cubicBezTo>
                    <a:pt x="7309633" y="0"/>
                    <a:pt x="7365513" y="55880"/>
                    <a:pt x="7365513" y="124460"/>
                  </a:cubicBezTo>
                  <a:lnTo>
                    <a:pt x="7365513" y="655859"/>
                  </a:lnTo>
                  <a:cubicBezTo>
                    <a:pt x="7365513" y="724439"/>
                    <a:pt x="7309633" y="780319"/>
                    <a:pt x="7241053" y="780319"/>
                  </a:cubicBezTo>
                  <a:close/>
                </a:path>
              </a:pathLst>
            </a:custGeom>
            <a:solidFill>
              <a:srgbClr val="FFFFFF"/>
            </a:solidFill>
          </p:spPr>
        </p:sp>
      </p:grpSp>
      <p:sp>
        <p:nvSpPr>
          <p:cNvPr name="TextBox 6" id="6"/>
          <p:cNvSpPr txBox="true"/>
          <p:nvPr/>
        </p:nvSpPr>
        <p:spPr>
          <a:xfrm rot="0">
            <a:off x="2568076" y="589486"/>
            <a:ext cx="5474430" cy="485775"/>
          </a:xfrm>
          <a:prstGeom prst="rect">
            <a:avLst/>
          </a:prstGeom>
        </p:spPr>
        <p:txBody>
          <a:bodyPr anchor="t" rtlCol="false" tIns="0" lIns="0" bIns="0" rIns="0">
            <a:spAutoFit/>
          </a:bodyPr>
          <a:lstStyle/>
          <a:p>
            <a:pPr algn="l">
              <a:lnSpc>
                <a:spcPts val="3759"/>
              </a:lnSpc>
            </a:pPr>
            <a:r>
              <a:rPr lang="en-US" sz="3133" spc="29">
                <a:solidFill>
                  <a:srgbClr val="FF3131"/>
                </a:solidFill>
                <a:latin typeface="TT Rounds Condensed Bold"/>
              </a:rPr>
              <a:t>2.3 Các bước thực hiện</a:t>
            </a:r>
          </a:p>
        </p:txBody>
      </p:sp>
      <p:grpSp>
        <p:nvGrpSpPr>
          <p:cNvPr name="Group 7" id="7"/>
          <p:cNvGrpSpPr/>
          <p:nvPr/>
        </p:nvGrpSpPr>
        <p:grpSpPr>
          <a:xfrm rot="0">
            <a:off x="519666" y="1582790"/>
            <a:ext cx="8926121" cy="4563274"/>
            <a:chOff x="0" y="0"/>
            <a:chExt cx="7676811" cy="3924593"/>
          </a:xfrm>
        </p:grpSpPr>
        <p:sp>
          <p:nvSpPr>
            <p:cNvPr name="Freeform 8" id="8"/>
            <p:cNvSpPr/>
            <p:nvPr/>
          </p:nvSpPr>
          <p:spPr>
            <a:xfrm flipH="false" flipV="false" rot="0">
              <a:off x="0" y="0"/>
              <a:ext cx="7676810" cy="3924593"/>
            </a:xfrm>
            <a:custGeom>
              <a:avLst/>
              <a:gdLst/>
              <a:ahLst/>
              <a:cxnLst/>
              <a:rect r="r" b="b" t="t" l="l"/>
              <a:pathLst>
                <a:path h="3924593" w="7676810">
                  <a:moveTo>
                    <a:pt x="7552351" y="3924593"/>
                  </a:moveTo>
                  <a:lnTo>
                    <a:pt x="124460" y="3924593"/>
                  </a:lnTo>
                  <a:cubicBezTo>
                    <a:pt x="55880" y="3924593"/>
                    <a:pt x="0" y="3868713"/>
                    <a:pt x="0" y="3800133"/>
                  </a:cubicBezTo>
                  <a:lnTo>
                    <a:pt x="0" y="124460"/>
                  </a:lnTo>
                  <a:cubicBezTo>
                    <a:pt x="0" y="55880"/>
                    <a:pt x="55880" y="0"/>
                    <a:pt x="124460" y="0"/>
                  </a:cubicBezTo>
                  <a:lnTo>
                    <a:pt x="7552351" y="0"/>
                  </a:lnTo>
                  <a:cubicBezTo>
                    <a:pt x="7620930" y="0"/>
                    <a:pt x="7676810" y="55880"/>
                    <a:pt x="7676810" y="124460"/>
                  </a:cubicBezTo>
                  <a:lnTo>
                    <a:pt x="7676810" y="3800133"/>
                  </a:lnTo>
                  <a:cubicBezTo>
                    <a:pt x="7676810" y="3868713"/>
                    <a:pt x="7620930" y="3924593"/>
                    <a:pt x="7552351" y="3924593"/>
                  </a:cubicBezTo>
                  <a:close/>
                </a:path>
              </a:pathLst>
            </a:custGeom>
            <a:solidFill>
              <a:srgbClr val="FFFFFF"/>
            </a:solidFill>
          </p:spPr>
        </p:sp>
      </p:grpSp>
      <p:sp>
        <p:nvSpPr>
          <p:cNvPr name="TextBox 9" id="9"/>
          <p:cNvSpPr txBox="true"/>
          <p:nvPr/>
        </p:nvSpPr>
        <p:spPr>
          <a:xfrm rot="0">
            <a:off x="519666" y="2023290"/>
            <a:ext cx="8332010" cy="3018926"/>
          </a:xfrm>
          <a:prstGeom prst="rect">
            <a:avLst/>
          </a:prstGeom>
        </p:spPr>
        <p:txBody>
          <a:bodyPr anchor="t" rtlCol="false" tIns="0" lIns="0" bIns="0" rIns="0">
            <a:spAutoFit/>
          </a:bodyPr>
          <a:lstStyle/>
          <a:p>
            <a:pPr algn="just" marL="429563" indent="-214781" lvl="1">
              <a:lnSpc>
                <a:spcPts val="2654"/>
              </a:lnSpc>
              <a:buFont typeface="Arial"/>
              <a:buChar char="•"/>
            </a:pPr>
            <a:r>
              <a:rPr lang="en-US" sz="1679" spc="15">
                <a:solidFill>
                  <a:srgbClr val="374151"/>
                </a:solidFill>
                <a:latin typeface="Roboto"/>
              </a:rPr>
              <a:t>Logistic Regression: Sử dụng hàm logistic để ước lượng xác suất của một điểm dữ liệu thuộc về một lớp cụ thể dựa trên các biến độc lập.</a:t>
            </a:r>
          </a:p>
          <a:p>
            <a:pPr algn="just" marL="429563" indent="-214781" lvl="1">
              <a:lnSpc>
                <a:spcPts val="2654"/>
              </a:lnSpc>
              <a:buFont typeface="Arial"/>
              <a:buChar char="•"/>
            </a:pPr>
            <a:r>
              <a:rPr lang="en-US" sz="1679" spc="15">
                <a:solidFill>
                  <a:srgbClr val="374151"/>
                </a:solidFill>
                <a:latin typeface="Roboto"/>
              </a:rPr>
              <a:t>K-Nearest Neighbors (KNN): Dự đoán lớp của một điểm dữ liệu mới bằng cách xác định lớp phổ biến nhất trong K điểm gần nhất.</a:t>
            </a:r>
          </a:p>
          <a:p>
            <a:pPr algn="just" marL="429563" indent="-214781" lvl="1">
              <a:lnSpc>
                <a:spcPts val="2654"/>
              </a:lnSpc>
              <a:buFont typeface="Arial"/>
              <a:buChar char="•"/>
            </a:pPr>
            <a:r>
              <a:rPr lang="en-US" sz="1679" spc="15">
                <a:solidFill>
                  <a:srgbClr val="374151"/>
                </a:solidFill>
                <a:latin typeface="Roboto"/>
              </a:rPr>
              <a:t>Naive Bayes: Dựa trên định lý Bayes, giả định rằng các biến độc lập với nhau, giúp dự đoán lớp dựa trên xác suất điều kiện.</a:t>
            </a:r>
          </a:p>
          <a:p>
            <a:pPr algn="just" marL="429563" indent="-214781" lvl="1">
              <a:lnSpc>
                <a:spcPts val="2654"/>
              </a:lnSpc>
              <a:buFont typeface="Arial"/>
              <a:buChar char="•"/>
            </a:pPr>
            <a:r>
              <a:rPr lang="en-US" sz="1679" spc="15">
                <a:solidFill>
                  <a:srgbClr val="374151"/>
                </a:solidFill>
                <a:latin typeface="Roboto"/>
              </a:rPr>
              <a:t>Decision Tree: Xây dựng cây quyết định bằng cách chia tập dữ liệu dựa trên các thuộc tính để tối ưu hóa việc phân loại và dự đoán.</a:t>
            </a:r>
          </a:p>
          <a:p>
            <a:pPr algn="just" marL="484110" indent="-242055" lvl="1">
              <a:lnSpc>
                <a:spcPts val="2991"/>
              </a:lnSpc>
            </a:pPr>
          </a:p>
        </p:txBody>
      </p:sp>
      <p:sp>
        <p:nvSpPr>
          <p:cNvPr name="Freeform 10" id="10"/>
          <p:cNvSpPr/>
          <p:nvPr/>
        </p:nvSpPr>
        <p:spPr>
          <a:xfrm flipH="false" flipV="false" rot="0">
            <a:off x="600876" y="4967421"/>
            <a:ext cx="8682851" cy="1178643"/>
          </a:xfrm>
          <a:custGeom>
            <a:avLst/>
            <a:gdLst/>
            <a:ahLst/>
            <a:cxnLst/>
            <a:rect r="r" b="b" t="t" l="l"/>
            <a:pathLst>
              <a:path h="1178643" w="8682851">
                <a:moveTo>
                  <a:pt x="0" y="0"/>
                </a:moveTo>
                <a:lnTo>
                  <a:pt x="8682851" y="0"/>
                </a:lnTo>
                <a:lnTo>
                  <a:pt x="8682851" y="1178643"/>
                </a:lnTo>
                <a:lnTo>
                  <a:pt x="0" y="1178643"/>
                </a:lnTo>
                <a:lnTo>
                  <a:pt x="0" y="0"/>
                </a:lnTo>
                <a:close/>
              </a:path>
            </a:pathLst>
          </a:custGeom>
          <a:blipFill>
            <a:blip r:embed="rId3"/>
            <a:stretch>
              <a:fillRect l="0" t="-110" r="0" b="-1955"/>
            </a:stretch>
          </a:blipFill>
        </p:spPr>
      </p:sp>
      <p:sp>
        <p:nvSpPr>
          <p:cNvPr name="TextBox 11" id="11"/>
          <p:cNvSpPr txBox="true"/>
          <p:nvPr/>
        </p:nvSpPr>
        <p:spPr>
          <a:xfrm rot="0">
            <a:off x="731520" y="1653385"/>
            <a:ext cx="4058692" cy="295275"/>
          </a:xfrm>
          <a:prstGeom prst="rect">
            <a:avLst/>
          </a:prstGeom>
        </p:spPr>
        <p:txBody>
          <a:bodyPr anchor="t" rtlCol="false" tIns="0" lIns="0" bIns="0" rIns="0">
            <a:spAutoFit/>
          </a:bodyPr>
          <a:lstStyle/>
          <a:p>
            <a:pPr algn="ctr">
              <a:lnSpc>
                <a:spcPts val="2304"/>
              </a:lnSpc>
              <a:spcBef>
                <a:spcPct val="0"/>
              </a:spcBef>
            </a:pPr>
            <a:r>
              <a:rPr lang="en-US" sz="1920" spc="17">
                <a:solidFill>
                  <a:srgbClr val="000000"/>
                </a:solidFill>
                <a:latin typeface="TT Rounds Condensed Bold"/>
              </a:rPr>
              <a:t>2. Xây dựng và huấn luyện các mô hình:</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76D3FB"/>
        </a:solidFill>
      </p:bgPr>
    </p:bg>
    <p:spTree>
      <p:nvGrpSpPr>
        <p:cNvPr id="1" name=""/>
        <p:cNvGrpSpPr/>
        <p:nvPr/>
      </p:nvGrpSpPr>
      <p:grpSpPr>
        <a:xfrm>
          <a:off x="0" y="0"/>
          <a:ext cx="0" cy="0"/>
          <a:chOff x="0" y="0"/>
          <a:chExt cx="0" cy="0"/>
        </a:xfrm>
      </p:grpSpPr>
      <p:sp>
        <p:nvSpPr>
          <p:cNvPr name="AutoShape 2" id="2"/>
          <p:cNvSpPr/>
          <p:nvPr/>
        </p:nvSpPr>
        <p:spPr>
          <a:xfrm rot="14176">
            <a:off x="2568094" y="6893605"/>
            <a:ext cx="4927562" cy="0"/>
          </a:xfrm>
          <a:prstGeom prst="line">
            <a:avLst/>
          </a:prstGeom>
          <a:ln cap="rnd" w="19050">
            <a:solidFill>
              <a:srgbClr val="A5A5A5"/>
            </a:solidFill>
            <a:prstDash val="solid"/>
            <a:headEnd type="none" len="sm" w="sm"/>
            <a:tailEnd type="none" len="sm" w="sm"/>
          </a:ln>
        </p:spPr>
      </p:sp>
      <p:sp>
        <p:nvSpPr>
          <p:cNvPr name="TextBox 3" id="3"/>
          <p:cNvSpPr txBox="true"/>
          <p:nvPr/>
        </p:nvSpPr>
        <p:spPr>
          <a:xfrm rot="0">
            <a:off x="2767995" y="6957421"/>
            <a:ext cx="4799870" cy="312045"/>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grpSp>
        <p:nvGrpSpPr>
          <p:cNvPr name="Group 4" id="4"/>
          <p:cNvGrpSpPr/>
          <p:nvPr/>
        </p:nvGrpSpPr>
        <p:grpSpPr>
          <a:xfrm rot="0">
            <a:off x="674653" y="529624"/>
            <a:ext cx="8714268" cy="957615"/>
            <a:chOff x="0" y="0"/>
            <a:chExt cx="7256426" cy="797412"/>
          </a:xfrm>
        </p:grpSpPr>
        <p:sp>
          <p:nvSpPr>
            <p:cNvPr name="Freeform 5" id="5"/>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sp>
        <p:nvSpPr>
          <p:cNvPr name="TextBox 6" id="6"/>
          <p:cNvSpPr txBox="true"/>
          <p:nvPr/>
        </p:nvSpPr>
        <p:spPr>
          <a:xfrm rot="0">
            <a:off x="2568076" y="827173"/>
            <a:ext cx="5474430" cy="466725"/>
          </a:xfrm>
          <a:prstGeom prst="rect">
            <a:avLst/>
          </a:prstGeom>
        </p:spPr>
        <p:txBody>
          <a:bodyPr anchor="t" rtlCol="false" tIns="0" lIns="0" bIns="0" rIns="0">
            <a:spAutoFit/>
          </a:bodyPr>
          <a:lstStyle/>
          <a:p>
            <a:pPr algn="l">
              <a:lnSpc>
                <a:spcPts val="3639"/>
              </a:lnSpc>
            </a:pPr>
            <a:r>
              <a:rPr lang="en-US" sz="3033" spc="28">
                <a:solidFill>
                  <a:srgbClr val="FF3131"/>
                </a:solidFill>
                <a:latin typeface="TT Rounds Condensed Bold"/>
              </a:rPr>
              <a:t>2.3 Các bước thực hiện</a:t>
            </a:r>
          </a:p>
        </p:txBody>
      </p:sp>
      <p:grpSp>
        <p:nvGrpSpPr>
          <p:cNvPr name="Group 7" id="7"/>
          <p:cNvGrpSpPr/>
          <p:nvPr/>
        </p:nvGrpSpPr>
        <p:grpSpPr>
          <a:xfrm rot="0">
            <a:off x="674653" y="1761479"/>
            <a:ext cx="8714268" cy="4822201"/>
            <a:chOff x="0" y="0"/>
            <a:chExt cx="7256426" cy="4015478"/>
          </a:xfrm>
        </p:grpSpPr>
        <p:sp>
          <p:nvSpPr>
            <p:cNvPr name="Freeform 8" id="8"/>
            <p:cNvSpPr/>
            <p:nvPr/>
          </p:nvSpPr>
          <p:spPr>
            <a:xfrm flipH="false" flipV="false" rot="0">
              <a:off x="0" y="0"/>
              <a:ext cx="7256426" cy="4015478"/>
            </a:xfrm>
            <a:custGeom>
              <a:avLst/>
              <a:gdLst/>
              <a:ahLst/>
              <a:cxnLst/>
              <a:rect r="r" b="b" t="t" l="l"/>
              <a:pathLst>
                <a:path h="4015478" w="7256426">
                  <a:moveTo>
                    <a:pt x="7131966" y="4015478"/>
                  </a:moveTo>
                  <a:lnTo>
                    <a:pt x="124460" y="4015478"/>
                  </a:lnTo>
                  <a:cubicBezTo>
                    <a:pt x="55880" y="4015478"/>
                    <a:pt x="0" y="3959598"/>
                    <a:pt x="0" y="3891018"/>
                  </a:cubicBezTo>
                  <a:lnTo>
                    <a:pt x="0" y="124460"/>
                  </a:lnTo>
                  <a:cubicBezTo>
                    <a:pt x="0" y="55880"/>
                    <a:pt x="55880" y="0"/>
                    <a:pt x="124460" y="0"/>
                  </a:cubicBezTo>
                  <a:lnTo>
                    <a:pt x="7131966" y="0"/>
                  </a:lnTo>
                  <a:cubicBezTo>
                    <a:pt x="7200547" y="0"/>
                    <a:pt x="7256426" y="55880"/>
                    <a:pt x="7256426" y="124460"/>
                  </a:cubicBezTo>
                  <a:lnTo>
                    <a:pt x="7256426" y="3891018"/>
                  </a:lnTo>
                  <a:cubicBezTo>
                    <a:pt x="7256426" y="3959598"/>
                    <a:pt x="7200547" y="4015478"/>
                    <a:pt x="7131966" y="4015478"/>
                  </a:cubicBezTo>
                  <a:close/>
                </a:path>
              </a:pathLst>
            </a:custGeom>
            <a:solidFill>
              <a:srgbClr val="FFFFFF"/>
            </a:solidFill>
          </p:spPr>
        </p:sp>
      </p:grpSp>
      <p:sp>
        <p:nvSpPr>
          <p:cNvPr name="Freeform 9" id="9"/>
          <p:cNvSpPr/>
          <p:nvPr/>
        </p:nvSpPr>
        <p:spPr>
          <a:xfrm flipH="false" flipV="false" rot="0">
            <a:off x="1742933" y="2726072"/>
            <a:ext cx="2926080" cy="1127760"/>
          </a:xfrm>
          <a:custGeom>
            <a:avLst/>
            <a:gdLst/>
            <a:ahLst/>
            <a:cxnLst/>
            <a:rect r="r" b="b" t="t" l="l"/>
            <a:pathLst>
              <a:path h="1127760" w="2926080">
                <a:moveTo>
                  <a:pt x="0" y="0"/>
                </a:moveTo>
                <a:lnTo>
                  <a:pt x="2926080" y="0"/>
                </a:lnTo>
                <a:lnTo>
                  <a:pt x="2926080" y="1127760"/>
                </a:lnTo>
                <a:lnTo>
                  <a:pt x="0" y="1127760"/>
                </a:lnTo>
                <a:lnTo>
                  <a:pt x="0" y="0"/>
                </a:lnTo>
                <a:close/>
              </a:path>
            </a:pathLst>
          </a:custGeom>
          <a:blipFill>
            <a:blip r:embed="rId3"/>
            <a:stretch>
              <a:fillRect l="0" t="0" r="0" b="0"/>
            </a:stretch>
          </a:blipFill>
        </p:spPr>
      </p:sp>
      <p:sp>
        <p:nvSpPr>
          <p:cNvPr name="Freeform 10" id="10"/>
          <p:cNvSpPr/>
          <p:nvPr/>
        </p:nvSpPr>
        <p:spPr>
          <a:xfrm flipH="false" flipV="false" rot="0">
            <a:off x="4988320" y="2726072"/>
            <a:ext cx="2895600" cy="1127760"/>
          </a:xfrm>
          <a:custGeom>
            <a:avLst/>
            <a:gdLst/>
            <a:ahLst/>
            <a:cxnLst/>
            <a:rect r="r" b="b" t="t" l="l"/>
            <a:pathLst>
              <a:path h="1127760" w="2895600">
                <a:moveTo>
                  <a:pt x="0" y="0"/>
                </a:moveTo>
                <a:lnTo>
                  <a:pt x="2895600" y="0"/>
                </a:lnTo>
                <a:lnTo>
                  <a:pt x="2895600" y="1127760"/>
                </a:lnTo>
                <a:lnTo>
                  <a:pt x="0" y="1127760"/>
                </a:lnTo>
                <a:lnTo>
                  <a:pt x="0" y="0"/>
                </a:lnTo>
                <a:close/>
              </a:path>
            </a:pathLst>
          </a:custGeom>
          <a:blipFill>
            <a:blip r:embed="rId4"/>
            <a:stretch>
              <a:fillRect l="0" t="0" r="0" b="0"/>
            </a:stretch>
          </a:blipFill>
        </p:spPr>
      </p:sp>
      <p:sp>
        <p:nvSpPr>
          <p:cNvPr name="Freeform 11" id="11"/>
          <p:cNvSpPr/>
          <p:nvPr/>
        </p:nvSpPr>
        <p:spPr>
          <a:xfrm flipH="false" flipV="false" rot="0">
            <a:off x="1742933" y="4240547"/>
            <a:ext cx="3017520" cy="1188720"/>
          </a:xfrm>
          <a:custGeom>
            <a:avLst/>
            <a:gdLst/>
            <a:ahLst/>
            <a:cxnLst/>
            <a:rect r="r" b="b" t="t" l="l"/>
            <a:pathLst>
              <a:path h="1188720" w="3017520">
                <a:moveTo>
                  <a:pt x="0" y="0"/>
                </a:moveTo>
                <a:lnTo>
                  <a:pt x="3017520" y="0"/>
                </a:lnTo>
                <a:lnTo>
                  <a:pt x="3017520" y="1188720"/>
                </a:lnTo>
                <a:lnTo>
                  <a:pt x="0" y="1188720"/>
                </a:lnTo>
                <a:lnTo>
                  <a:pt x="0" y="0"/>
                </a:lnTo>
                <a:close/>
              </a:path>
            </a:pathLst>
          </a:custGeom>
          <a:blipFill>
            <a:blip r:embed="rId5"/>
            <a:stretch>
              <a:fillRect l="0" t="0" r="0" b="0"/>
            </a:stretch>
          </a:blipFill>
        </p:spPr>
      </p:sp>
      <p:sp>
        <p:nvSpPr>
          <p:cNvPr name="Freeform 12" id="12"/>
          <p:cNvSpPr/>
          <p:nvPr/>
        </p:nvSpPr>
        <p:spPr>
          <a:xfrm flipH="false" flipV="false" rot="0">
            <a:off x="4937520" y="4301507"/>
            <a:ext cx="2946400" cy="1066800"/>
          </a:xfrm>
          <a:custGeom>
            <a:avLst/>
            <a:gdLst/>
            <a:ahLst/>
            <a:cxnLst/>
            <a:rect r="r" b="b" t="t" l="l"/>
            <a:pathLst>
              <a:path h="1066800" w="2946400">
                <a:moveTo>
                  <a:pt x="0" y="0"/>
                </a:moveTo>
                <a:lnTo>
                  <a:pt x="2946400" y="0"/>
                </a:lnTo>
                <a:lnTo>
                  <a:pt x="2946400" y="1066800"/>
                </a:lnTo>
                <a:lnTo>
                  <a:pt x="0" y="1066800"/>
                </a:lnTo>
                <a:lnTo>
                  <a:pt x="0" y="0"/>
                </a:lnTo>
                <a:close/>
              </a:path>
            </a:pathLst>
          </a:custGeom>
          <a:blipFill>
            <a:blip r:embed="rId6"/>
            <a:stretch>
              <a:fillRect l="0" t="0" r="0" b="0"/>
            </a:stretch>
          </a:blipFill>
        </p:spPr>
      </p:sp>
      <p:sp>
        <p:nvSpPr>
          <p:cNvPr name="TextBox 13" id="13"/>
          <p:cNvSpPr txBox="true"/>
          <p:nvPr/>
        </p:nvSpPr>
        <p:spPr>
          <a:xfrm rot="0">
            <a:off x="1742933" y="1972586"/>
            <a:ext cx="2512516" cy="295275"/>
          </a:xfrm>
          <a:prstGeom prst="rect">
            <a:avLst/>
          </a:prstGeom>
        </p:spPr>
        <p:txBody>
          <a:bodyPr anchor="t" rtlCol="false" tIns="0" lIns="0" bIns="0" rIns="0">
            <a:spAutoFit/>
          </a:bodyPr>
          <a:lstStyle/>
          <a:p>
            <a:pPr algn="ctr">
              <a:lnSpc>
                <a:spcPts val="2304"/>
              </a:lnSpc>
              <a:spcBef>
                <a:spcPct val="0"/>
              </a:spcBef>
            </a:pPr>
            <a:r>
              <a:rPr lang="en-US" sz="1920" spc="17">
                <a:solidFill>
                  <a:srgbClr val="000000"/>
                </a:solidFill>
                <a:latin typeface="TT Rounds Condensed Bold"/>
              </a:rPr>
              <a:t>3. Đánh giá các mô  hình:</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76D3FB"/>
        </a:solidFill>
      </p:bgPr>
    </p:bg>
    <p:spTree>
      <p:nvGrpSpPr>
        <p:cNvPr id="1" name=""/>
        <p:cNvGrpSpPr/>
        <p:nvPr/>
      </p:nvGrpSpPr>
      <p:grpSpPr>
        <a:xfrm>
          <a:off x="0" y="0"/>
          <a:ext cx="0" cy="0"/>
          <a:chOff x="0" y="0"/>
          <a:chExt cx="0" cy="0"/>
        </a:xfrm>
      </p:grpSpPr>
      <p:sp>
        <p:nvSpPr>
          <p:cNvPr name="AutoShape 2" id="2"/>
          <p:cNvSpPr/>
          <p:nvPr/>
        </p:nvSpPr>
        <p:spPr>
          <a:xfrm rot="14176">
            <a:off x="2568094" y="6893605"/>
            <a:ext cx="4927562" cy="0"/>
          </a:xfrm>
          <a:prstGeom prst="line">
            <a:avLst/>
          </a:prstGeom>
          <a:ln cap="rnd" w="19050">
            <a:solidFill>
              <a:srgbClr val="A5A5A5"/>
            </a:solidFill>
            <a:prstDash val="solid"/>
            <a:headEnd type="none" len="sm" w="sm"/>
            <a:tailEnd type="none" len="sm" w="sm"/>
          </a:ln>
        </p:spPr>
      </p:sp>
      <p:sp>
        <p:nvSpPr>
          <p:cNvPr name="TextBox 3" id="3"/>
          <p:cNvSpPr txBox="true"/>
          <p:nvPr/>
        </p:nvSpPr>
        <p:spPr>
          <a:xfrm rot="0">
            <a:off x="2767995" y="6957421"/>
            <a:ext cx="4799870" cy="312045"/>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grpSp>
        <p:nvGrpSpPr>
          <p:cNvPr name="Group 4" id="4"/>
          <p:cNvGrpSpPr/>
          <p:nvPr/>
        </p:nvGrpSpPr>
        <p:grpSpPr>
          <a:xfrm rot="0">
            <a:off x="674653" y="529624"/>
            <a:ext cx="8714268" cy="957615"/>
            <a:chOff x="0" y="0"/>
            <a:chExt cx="7256426" cy="797412"/>
          </a:xfrm>
        </p:grpSpPr>
        <p:sp>
          <p:nvSpPr>
            <p:cNvPr name="Freeform 5" id="5"/>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sp>
        <p:nvSpPr>
          <p:cNvPr name="TextBox 6" id="6"/>
          <p:cNvSpPr txBox="true"/>
          <p:nvPr/>
        </p:nvSpPr>
        <p:spPr>
          <a:xfrm rot="0">
            <a:off x="2294572" y="836981"/>
            <a:ext cx="5474430" cy="466725"/>
          </a:xfrm>
          <a:prstGeom prst="rect">
            <a:avLst/>
          </a:prstGeom>
        </p:spPr>
        <p:txBody>
          <a:bodyPr anchor="t" rtlCol="false" tIns="0" lIns="0" bIns="0" rIns="0">
            <a:spAutoFit/>
          </a:bodyPr>
          <a:lstStyle/>
          <a:p>
            <a:pPr algn="l">
              <a:lnSpc>
                <a:spcPts val="3639"/>
              </a:lnSpc>
            </a:pPr>
            <a:r>
              <a:rPr lang="en-US" sz="3033" spc="28">
                <a:solidFill>
                  <a:srgbClr val="FF3131"/>
                </a:solidFill>
                <a:latin typeface="TT Rounds Condensed Bold"/>
              </a:rPr>
              <a:t>2.3 Các bước thực hiện</a:t>
            </a:r>
          </a:p>
        </p:txBody>
      </p:sp>
      <p:grpSp>
        <p:nvGrpSpPr>
          <p:cNvPr name="Group 7" id="7"/>
          <p:cNvGrpSpPr/>
          <p:nvPr/>
        </p:nvGrpSpPr>
        <p:grpSpPr>
          <a:xfrm rot="0">
            <a:off x="674653" y="1742184"/>
            <a:ext cx="8714268" cy="4106513"/>
            <a:chOff x="0" y="0"/>
            <a:chExt cx="7256426" cy="3419519"/>
          </a:xfrm>
        </p:grpSpPr>
        <p:sp>
          <p:nvSpPr>
            <p:cNvPr name="Freeform 8" id="8"/>
            <p:cNvSpPr/>
            <p:nvPr/>
          </p:nvSpPr>
          <p:spPr>
            <a:xfrm flipH="false" flipV="false" rot="0">
              <a:off x="0" y="0"/>
              <a:ext cx="7256426" cy="3419520"/>
            </a:xfrm>
            <a:custGeom>
              <a:avLst/>
              <a:gdLst/>
              <a:ahLst/>
              <a:cxnLst/>
              <a:rect r="r" b="b" t="t" l="l"/>
              <a:pathLst>
                <a:path h="3419520" w="7256426">
                  <a:moveTo>
                    <a:pt x="7131966" y="3419519"/>
                  </a:moveTo>
                  <a:lnTo>
                    <a:pt x="124460" y="3419519"/>
                  </a:lnTo>
                  <a:cubicBezTo>
                    <a:pt x="55880" y="3419519"/>
                    <a:pt x="0" y="3363639"/>
                    <a:pt x="0" y="3295059"/>
                  </a:cubicBezTo>
                  <a:lnTo>
                    <a:pt x="0" y="124460"/>
                  </a:lnTo>
                  <a:cubicBezTo>
                    <a:pt x="0" y="55880"/>
                    <a:pt x="55880" y="0"/>
                    <a:pt x="124460" y="0"/>
                  </a:cubicBezTo>
                  <a:lnTo>
                    <a:pt x="7131966" y="0"/>
                  </a:lnTo>
                  <a:cubicBezTo>
                    <a:pt x="7200547" y="0"/>
                    <a:pt x="7256426" y="55880"/>
                    <a:pt x="7256426" y="124460"/>
                  </a:cubicBezTo>
                  <a:lnTo>
                    <a:pt x="7256426" y="3295059"/>
                  </a:lnTo>
                  <a:cubicBezTo>
                    <a:pt x="7256426" y="3363639"/>
                    <a:pt x="7200547" y="3419520"/>
                    <a:pt x="7131966" y="3419520"/>
                  </a:cubicBezTo>
                  <a:close/>
                </a:path>
              </a:pathLst>
            </a:custGeom>
            <a:solidFill>
              <a:srgbClr val="FFFFFF"/>
            </a:solidFill>
          </p:spPr>
        </p:sp>
      </p:grpSp>
      <p:sp>
        <p:nvSpPr>
          <p:cNvPr name="TextBox 9" id="9"/>
          <p:cNvSpPr txBox="true"/>
          <p:nvPr/>
        </p:nvSpPr>
        <p:spPr>
          <a:xfrm rot="0">
            <a:off x="1025915" y="2351314"/>
            <a:ext cx="8363006" cy="2361735"/>
          </a:xfrm>
          <a:prstGeom prst="rect">
            <a:avLst/>
          </a:prstGeom>
        </p:spPr>
        <p:txBody>
          <a:bodyPr anchor="t" rtlCol="false" tIns="0" lIns="0" bIns="0" rIns="0">
            <a:spAutoFit/>
          </a:bodyPr>
          <a:lstStyle/>
          <a:p>
            <a:pPr algn="l" marL="432585" indent="-216292" lvl="1">
              <a:lnSpc>
                <a:spcPts val="2650"/>
              </a:lnSpc>
            </a:pPr>
          </a:p>
          <a:p>
            <a:pPr algn="l" marL="408768" indent="-204384" lvl="1">
              <a:lnSpc>
                <a:spcPts val="2650"/>
              </a:lnSpc>
              <a:buFont typeface="Arial"/>
              <a:buChar char="•"/>
            </a:pPr>
            <a:r>
              <a:rPr lang="en-US" sz="1893" spc="17">
                <a:solidFill>
                  <a:srgbClr val="000000"/>
                </a:solidFill>
                <a:latin typeface="Arial"/>
              </a:rPr>
              <a:t>SelectKBest với f_classif: Chọn đặc trưng dựa trên phân tích phương sai. </a:t>
            </a:r>
          </a:p>
          <a:p>
            <a:pPr algn="l" marL="408768" indent="-204384" lvl="1">
              <a:lnSpc>
                <a:spcPts val="2650"/>
              </a:lnSpc>
              <a:buFont typeface="Arial"/>
              <a:buChar char="•"/>
            </a:pPr>
            <a:r>
              <a:rPr lang="en-US" sz="1893" spc="17">
                <a:solidFill>
                  <a:srgbClr val="000000"/>
                </a:solidFill>
                <a:latin typeface="Arial"/>
              </a:rPr>
              <a:t>Lasso: Giảm overfitting và lựa chọn đặc trưng bằng cách đưa một số trọng số về 0.</a:t>
            </a:r>
          </a:p>
          <a:p>
            <a:pPr algn="l" marL="408768" indent="-204384" lvl="1">
              <a:lnSpc>
                <a:spcPts val="2650"/>
              </a:lnSpc>
              <a:buFont typeface="Arial"/>
              <a:buChar char="•"/>
            </a:pPr>
            <a:r>
              <a:rPr lang="en-US" sz="1893" spc="17">
                <a:solidFill>
                  <a:srgbClr val="000000"/>
                </a:solidFill>
                <a:latin typeface="Arial"/>
              </a:rPr>
              <a:t>RFE: Loại bỏ đặc trưng ít quan trọng dựa trên mô hình đào tạo lặp lại.</a:t>
            </a:r>
          </a:p>
          <a:p>
            <a:pPr algn="l" marL="432585" indent="-216292" lvl="1">
              <a:lnSpc>
                <a:spcPts val="2650"/>
              </a:lnSpc>
            </a:pPr>
          </a:p>
        </p:txBody>
      </p:sp>
      <p:sp>
        <p:nvSpPr>
          <p:cNvPr name="TextBox 10" id="10"/>
          <p:cNvSpPr txBox="true"/>
          <p:nvPr/>
        </p:nvSpPr>
        <p:spPr>
          <a:xfrm rot="0">
            <a:off x="1159794" y="1925716"/>
            <a:ext cx="7020967" cy="295275"/>
          </a:xfrm>
          <a:prstGeom prst="rect">
            <a:avLst/>
          </a:prstGeom>
        </p:spPr>
        <p:txBody>
          <a:bodyPr anchor="t" rtlCol="false" tIns="0" lIns="0" bIns="0" rIns="0">
            <a:spAutoFit/>
          </a:bodyPr>
          <a:lstStyle/>
          <a:p>
            <a:pPr algn="ctr">
              <a:lnSpc>
                <a:spcPts val="2304"/>
              </a:lnSpc>
              <a:spcBef>
                <a:spcPct val="0"/>
              </a:spcBef>
            </a:pPr>
            <a:r>
              <a:rPr lang="en-US" sz="1920" spc="17">
                <a:solidFill>
                  <a:srgbClr val="000000"/>
                </a:solidFill>
                <a:latin typeface="TT Rounds Condensed Bold"/>
              </a:rPr>
              <a:t>4.  Sử dụng Feature selection để chọn ra các đặc trưng quan trọng:</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76D3FB"/>
        </a:solidFill>
      </p:bgPr>
    </p:bg>
    <p:spTree>
      <p:nvGrpSpPr>
        <p:cNvPr id="1" name=""/>
        <p:cNvGrpSpPr/>
        <p:nvPr/>
      </p:nvGrpSpPr>
      <p:grpSpPr>
        <a:xfrm>
          <a:off x="0" y="0"/>
          <a:ext cx="0" cy="0"/>
          <a:chOff x="0" y="0"/>
          <a:chExt cx="0" cy="0"/>
        </a:xfrm>
      </p:grpSpPr>
      <p:sp>
        <p:nvSpPr>
          <p:cNvPr name="AutoShape 2" id="2"/>
          <p:cNvSpPr/>
          <p:nvPr/>
        </p:nvSpPr>
        <p:spPr>
          <a:xfrm rot="14176">
            <a:off x="2568094" y="6893605"/>
            <a:ext cx="4927562" cy="0"/>
          </a:xfrm>
          <a:prstGeom prst="line">
            <a:avLst/>
          </a:prstGeom>
          <a:ln cap="rnd" w="19050">
            <a:solidFill>
              <a:srgbClr val="A5A5A5"/>
            </a:solidFill>
            <a:prstDash val="solid"/>
            <a:headEnd type="none" len="sm" w="sm"/>
            <a:tailEnd type="none" len="sm" w="sm"/>
          </a:ln>
        </p:spPr>
      </p:sp>
      <p:sp>
        <p:nvSpPr>
          <p:cNvPr name="TextBox 3" id="3"/>
          <p:cNvSpPr txBox="true"/>
          <p:nvPr/>
        </p:nvSpPr>
        <p:spPr>
          <a:xfrm rot="0">
            <a:off x="2767995" y="6957421"/>
            <a:ext cx="4799870" cy="312045"/>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grpSp>
        <p:nvGrpSpPr>
          <p:cNvPr name="Group 4" id="4"/>
          <p:cNvGrpSpPr/>
          <p:nvPr/>
        </p:nvGrpSpPr>
        <p:grpSpPr>
          <a:xfrm rot="0">
            <a:off x="519666" y="558199"/>
            <a:ext cx="8714268" cy="957615"/>
            <a:chOff x="0" y="0"/>
            <a:chExt cx="7256426" cy="797412"/>
          </a:xfrm>
        </p:grpSpPr>
        <p:sp>
          <p:nvSpPr>
            <p:cNvPr name="Freeform 5" id="5"/>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sp>
        <p:nvSpPr>
          <p:cNvPr name="TextBox 6" id="6"/>
          <p:cNvSpPr txBox="true"/>
          <p:nvPr/>
        </p:nvSpPr>
        <p:spPr>
          <a:xfrm rot="0">
            <a:off x="1289158" y="684581"/>
            <a:ext cx="7732922" cy="704850"/>
          </a:xfrm>
          <a:prstGeom prst="rect">
            <a:avLst/>
          </a:prstGeom>
        </p:spPr>
        <p:txBody>
          <a:bodyPr anchor="t" rtlCol="false" tIns="0" lIns="0" bIns="0" rIns="0">
            <a:spAutoFit/>
          </a:bodyPr>
          <a:lstStyle/>
          <a:p>
            <a:pPr algn="l">
              <a:lnSpc>
                <a:spcPts val="2799"/>
              </a:lnSpc>
            </a:pPr>
            <a:r>
              <a:rPr lang="en-US" sz="2333" spc="21">
                <a:solidFill>
                  <a:srgbClr val="FF3131"/>
                </a:solidFill>
                <a:latin typeface="TT Rounds Condensed Bold"/>
              </a:rPr>
              <a:t>2.4 Vậy Feature selection có làm tăng hiệu suất của mô hình không?</a:t>
            </a:r>
          </a:p>
        </p:txBody>
      </p:sp>
      <p:grpSp>
        <p:nvGrpSpPr>
          <p:cNvPr name="Group 7" id="7"/>
          <p:cNvGrpSpPr/>
          <p:nvPr/>
        </p:nvGrpSpPr>
        <p:grpSpPr>
          <a:xfrm rot="0">
            <a:off x="519666" y="1777060"/>
            <a:ext cx="8714268" cy="4806620"/>
            <a:chOff x="0" y="0"/>
            <a:chExt cx="7256426" cy="4002503"/>
          </a:xfrm>
        </p:grpSpPr>
        <p:sp>
          <p:nvSpPr>
            <p:cNvPr name="Freeform 8" id="8"/>
            <p:cNvSpPr/>
            <p:nvPr/>
          </p:nvSpPr>
          <p:spPr>
            <a:xfrm flipH="false" flipV="false" rot="0">
              <a:off x="0" y="0"/>
              <a:ext cx="7256426" cy="4002503"/>
            </a:xfrm>
            <a:custGeom>
              <a:avLst/>
              <a:gdLst/>
              <a:ahLst/>
              <a:cxnLst/>
              <a:rect r="r" b="b" t="t" l="l"/>
              <a:pathLst>
                <a:path h="4002503" w="7256426">
                  <a:moveTo>
                    <a:pt x="7131966" y="4002503"/>
                  </a:moveTo>
                  <a:lnTo>
                    <a:pt x="124460" y="4002503"/>
                  </a:lnTo>
                  <a:cubicBezTo>
                    <a:pt x="55880" y="4002503"/>
                    <a:pt x="0" y="3946623"/>
                    <a:pt x="0" y="3878043"/>
                  </a:cubicBezTo>
                  <a:lnTo>
                    <a:pt x="0" y="124460"/>
                  </a:lnTo>
                  <a:cubicBezTo>
                    <a:pt x="0" y="55880"/>
                    <a:pt x="55880" y="0"/>
                    <a:pt x="124460" y="0"/>
                  </a:cubicBezTo>
                  <a:lnTo>
                    <a:pt x="7131966" y="0"/>
                  </a:lnTo>
                  <a:cubicBezTo>
                    <a:pt x="7200547" y="0"/>
                    <a:pt x="7256426" y="55880"/>
                    <a:pt x="7256426" y="124460"/>
                  </a:cubicBezTo>
                  <a:lnTo>
                    <a:pt x="7256426" y="3878043"/>
                  </a:lnTo>
                  <a:cubicBezTo>
                    <a:pt x="7256426" y="3946623"/>
                    <a:pt x="7200547" y="4002503"/>
                    <a:pt x="7131966" y="4002503"/>
                  </a:cubicBezTo>
                  <a:close/>
                </a:path>
              </a:pathLst>
            </a:custGeom>
            <a:solidFill>
              <a:srgbClr val="FFFFFF"/>
            </a:solidFill>
          </p:spPr>
        </p:sp>
      </p:grpSp>
      <p:sp>
        <p:nvSpPr>
          <p:cNvPr name="TextBox 9" id="9"/>
          <p:cNvSpPr txBox="true"/>
          <p:nvPr/>
        </p:nvSpPr>
        <p:spPr>
          <a:xfrm rot="0">
            <a:off x="800518" y="2351484"/>
            <a:ext cx="8221562" cy="1131104"/>
          </a:xfrm>
          <a:prstGeom prst="rect">
            <a:avLst/>
          </a:prstGeom>
        </p:spPr>
        <p:txBody>
          <a:bodyPr anchor="t" rtlCol="false" tIns="0" lIns="0" bIns="0" rIns="0">
            <a:spAutoFit/>
          </a:bodyPr>
          <a:lstStyle/>
          <a:p>
            <a:pPr>
              <a:lnSpc>
                <a:spcPts val="2230"/>
              </a:lnSpc>
            </a:pPr>
            <a:r>
              <a:rPr lang="en-US" sz="1593">
                <a:solidFill>
                  <a:srgbClr val="000000"/>
                </a:solidFill>
                <a:latin typeface="Arial"/>
              </a:rPr>
              <a:t>Việc sử dụng các kỹ thuật feature selection như SelectKBest, Lasso Feature Selection, và Recursive Feature Elimination (RFE) đã dẫn đến một số cải thiện đáng kể về hiệu suất của mô hình học máy trong trường hợp cụ thể. Dưới đây là một số điểm mà bạn có thể kết luận từ việc feature selection trên:</a:t>
            </a:r>
          </a:p>
        </p:txBody>
      </p:sp>
      <p:sp>
        <p:nvSpPr>
          <p:cNvPr name="TextBox 10" id="10"/>
          <p:cNvSpPr txBox="true"/>
          <p:nvPr/>
        </p:nvSpPr>
        <p:spPr>
          <a:xfrm rot="0">
            <a:off x="906358" y="3674869"/>
            <a:ext cx="6276030" cy="752475"/>
          </a:xfrm>
          <a:prstGeom prst="rect">
            <a:avLst/>
          </a:prstGeom>
        </p:spPr>
        <p:txBody>
          <a:bodyPr anchor="t" rtlCol="false" tIns="0" lIns="0" bIns="0" rIns="0">
            <a:spAutoFit/>
          </a:bodyPr>
          <a:lstStyle/>
          <a:p>
            <a:pPr algn="l" marL="364043" indent="-182021" lvl="1">
              <a:lnSpc>
                <a:spcPts val="1911"/>
              </a:lnSpc>
              <a:buFont typeface="Arial"/>
              <a:buChar char="•"/>
            </a:pPr>
            <a:r>
              <a:rPr lang="en-US" sz="1593">
                <a:solidFill>
                  <a:srgbClr val="000000"/>
                </a:solidFill>
                <a:latin typeface="Arial"/>
              </a:rPr>
              <a:t>Cải thiện đáng kể trong hiệu suất</a:t>
            </a:r>
          </a:p>
          <a:p>
            <a:pPr algn="l" marL="364043" indent="-182021" lvl="1">
              <a:lnSpc>
                <a:spcPts val="1911"/>
              </a:lnSpc>
              <a:buFont typeface="Arial"/>
              <a:buChar char="•"/>
            </a:pPr>
            <a:r>
              <a:rPr lang="en-US" sz="1593">
                <a:solidFill>
                  <a:srgbClr val="000000"/>
                </a:solidFill>
                <a:latin typeface="Arial"/>
              </a:rPr>
              <a:t>Giảm overfitting và độ phức tạp của mô hình</a:t>
            </a:r>
          </a:p>
          <a:p>
            <a:pPr algn="l" marL="364043" indent="-182021" lvl="1">
              <a:lnSpc>
                <a:spcPts val="1911"/>
              </a:lnSpc>
              <a:buFont typeface="Arial"/>
              <a:buChar char="•"/>
            </a:pPr>
            <a:r>
              <a:rPr lang="en-US" sz="1593">
                <a:solidFill>
                  <a:srgbClr val="000000"/>
                </a:solidFill>
                <a:latin typeface="Arial"/>
              </a:rPr>
              <a:t>Tăng tốc độ huấn luyện</a:t>
            </a:r>
          </a:p>
        </p:txBody>
      </p:sp>
      <p:sp>
        <p:nvSpPr>
          <p:cNvPr name="TextBox 11" id="11"/>
          <p:cNvSpPr txBox="true"/>
          <p:nvPr/>
        </p:nvSpPr>
        <p:spPr>
          <a:xfrm rot="0">
            <a:off x="800518" y="4591050"/>
            <a:ext cx="8221562" cy="1131104"/>
          </a:xfrm>
          <a:prstGeom prst="rect">
            <a:avLst/>
          </a:prstGeom>
        </p:spPr>
        <p:txBody>
          <a:bodyPr anchor="t" rtlCol="false" tIns="0" lIns="0" bIns="0" rIns="0">
            <a:spAutoFit/>
          </a:bodyPr>
          <a:lstStyle/>
          <a:p>
            <a:pPr algn="l">
              <a:lnSpc>
                <a:spcPts val="2230"/>
              </a:lnSpc>
            </a:pPr>
            <a:r>
              <a:rPr lang="en-US" sz="1593">
                <a:solidFill>
                  <a:srgbClr val="000000"/>
                </a:solidFill>
                <a:latin typeface="Arial"/>
              </a:rPr>
              <a:t>Tuy nhiên, điều quan trọng là việc chọn phương pháp feature selection phù hợp và tối ưu hóa các siêu tham số liên quan. Mặc dù các kỹ thuật feature selection có thể làm tăng hiệu suất của mô hình học máy, nhưng điều này cũng phụ thuộc vào bộ dữ liệu cụ thể và cách mà đặc trưng ảnh hưởng đến mục tiêu.</a:t>
            </a:r>
          </a:p>
        </p:txBody>
      </p:sp>
      <p:sp>
        <p:nvSpPr>
          <p:cNvPr name="TextBox 12" id="12"/>
          <p:cNvSpPr txBox="true"/>
          <p:nvPr/>
        </p:nvSpPr>
        <p:spPr>
          <a:xfrm rot="0">
            <a:off x="626605" y="1955891"/>
            <a:ext cx="7990590" cy="295275"/>
          </a:xfrm>
          <a:prstGeom prst="rect">
            <a:avLst/>
          </a:prstGeom>
        </p:spPr>
        <p:txBody>
          <a:bodyPr anchor="t" rtlCol="false" tIns="0" lIns="0" bIns="0" rIns="0">
            <a:spAutoFit/>
          </a:bodyPr>
          <a:lstStyle/>
          <a:p>
            <a:pPr algn="ctr">
              <a:lnSpc>
                <a:spcPts val="2304"/>
              </a:lnSpc>
              <a:spcBef>
                <a:spcPct val="0"/>
              </a:spcBef>
            </a:pPr>
            <a:r>
              <a:rPr lang="en-US" sz="1920" spc="17">
                <a:solidFill>
                  <a:srgbClr val="000000"/>
                </a:solidFill>
                <a:latin typeface="TT Rounds Condensed Bold"/>
              </a:rPr>
              <a:t>5. Huấn luyện và đánh giá lại hiệu xuất sau khi áp dụng  Feature selection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15602" cy="1315602"/>
          </a:xfrm>
          <a:custGeom>
            <a:avLst/>
            <a:gdLst/>
            <a:ahLst/>
            <a:cxnLst/>
            <a:rect r="r" b="b" t="t" l="l"/>
            <a:pathLst>
              <a:path h="1315602" w="1315602">
                <a:moveTo>
                  <a:pt x="0" y="0"/>
                </a:moveTo>
                <a:lnTo>
                  <a:pt x="1315602" y="0"/>
                </a:lnTo>
                <a:lnTo>
                  <a:pt x="1315602" y="1315602"/>
                </a:lnTo>
                <a:lnTo>
                  <a:pt x="0" y="1315602"/>
                </a:lnTo>
                <a:lnTo>
                  <a:pt x="0" y="0"/>
                </a:lnTo>
                <a:close/>
              </a:path>
            </a:pathLst>
          </a:custGeom>
          <a:blipFill>
            <a:blip r:embed="rId3"/>
            <a:stretch>
              <a:fillRect l="0" t="0" r="0" b="0"/>
            </a:stretch>
          </a:blipFill>
        </p:spPr>
      </p:sp>
      <p:sp>
        <p:nvSpPr>
          <p:cNvPr name="AutoShape 3" id="3"/>
          <p:cNvSpPr/>
          <p:nvPr/>
        </p:nvSpPr>
        <p:spPr>
          <a:xfrm rot="7726">
            <a:off x="647630" y="1306077"/>
            <a:ext cx="9040503" cy="0"/>
          </a:xfrm>
          <a:prstGeom prst="line">
            <a:avLst/>
          </a:prstGeom>
          <a:ln cap="rnd" w="19050">
            <a:solidFill>
              <a:srgbClr val="4472C4"/>
            </a:solidFill>
            <a:prstDash val="solid"/>
            <a:headEnd type="none" len="sm" w="sm"/>
            <a:tailEnd type="none" len="sm" w="sm"/>
          </a:ln>
        </p:spPr>
      </p:sp>
      <p:sp>
        <p:nvSpPr>
          <p:cNvPr name="TextBox 4" id="4"/>
          <p:cNvSpPr txBox="true"/>
          <p:nvPr/>
        </p:nvSpPr>
        <p:spPr>
          <a:xfrm rot="0">
            <a:off x="1683000" y="349266"/>
            <a:ext cx="7627591" cy="606296"/>
          </a:xfrm>
          <a:prstGeom prst="rect">
            <a:avLst/>
          </a:prstGeom>
        </p:spPr>
        <p:txBody>
          <a:bodyPr anchor="t" rtlCol="false" tIns="0" lIns="0" bIns="0" rIns="0">
            <a:spAutoFit/>
          </a:bodyPr>
          <a:lstStyle/>
          <a:p>
            <a:pPr algn="l">
              <a:lnSpc>
                <a:spcPts val="4608"/>
              </a:lnSpc>
            </a:pPr>
            <a:r>
              <a:rPr lang="en-US" sz="3840" spc="35">
                <a:solidFill>
                  <a:srgbClr val="000000"/>
                </a:solidFill>
                <a:latin typeface="TT Rounds Condensed Bold"/>
              </a:rPr>
              <a:t>Introduction to Machine Learning</a:t>
            </a:r>
          </a:p>
        </p:txBody>
      </p:sp>
      <p:sp>
        <p:nvSpPr>
          <p:cNvPr name="AutoShape 5" id="5"/>
          <p:cNvSpPr/>
          <p:nvPr/>
        </p:nvSpPr>
        <p:spPr>
          <a:xfrm rot="14176">
            <a:off x="2568094" y="6893605"/>
            <a:ext cx="4927406" cy="0"/>
          </a:xfrm>
          <a:prstGeom prst="line">
            <a:avLst/>
          </a:prstGeom>
          <a:ln cap="rnd" w="19050">
            <a:solidFill>
              <a:srgbClr val="A5A5A5"/>
            </a:solidFill>
            <a:prstDash val="solid"/>
            <a:headEnd type="none" len="sm" w="sm"/>
            <a:tailEnd type="none" len="sm" w="sm"/>
          </a:ln>
        </p:spPr>
      </p:sp>
      <p:sp>
        <p:nvSpPr>
          <p:cNvPr name="TextBox 6" id="6"/>
          <p:cNvSpPr txBox="true"/>
          <p:nvPr/>
        </p:nvSpPr>
        <p:spPr>
          <a:xfrm rot="0">
            <a:off x="2767995" y="6957421"/>
            <a:ext cx="4799802" cy="310978"/>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sp>
        <p:nvSpPr>
          <p:cNvPr name="TextBox 7" id="7"/>
          <p:cNvSpPr txBox="true"/>
          <p:nvPr/>
        </p:nvSpPr>
        <p:spPr>
          <a:xfrm rot="0">
            <a:off x="2397507" y="3152088"/>
            <a:ext cx="4958585" cy="1000504"/>
          </a:xfrm>
          <a:prstGeom prst="rect">
            <a:avLst/>
          </a:prstGeom>
        </p:spPr>
        <p:txBody>
          <a:bodyPr anchor="t" rtlCol="false" tIns="0" lIns="0" bIns="0" rIns="0">
            <a:spAutoFit/>
          </a:bodyPr>
          <a:lstStyle/>
          <a:p>
            <a:pPr algn="ctr">
              <a:lnSpc>
                <a:spcPts val="7680"/>
              </a:lnSpc>
            </a:pPr>
            <a:r>
              <a:rPr lang="en-US" sz="6400" spc="59">
                <a:solidFill>
                  <a:srgbClr val="000000"/>
                </a:solidFill>
                <a:latin typeface="TT Rounds Condensed Bold"/>
              </a:rPr>
              <a:t>Bài tập 03</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8588" y="731520"/>
            <a:ext cx="9204274" cy="5947699"/>
          </a:xfrm>
          <a:custGeom>
            <a:avLst/>
            <a:gdLst/>
            <a:ahLst/>
            <a:cxnLst/>
            <a:rect r="r" b="b" t="t" l="l"/>
            <a:pathLst>
              <a:path h="5947699" w="9204274">
                <a:moveTo>
                  <a:pt x="0" y="0"/>
                </a:moveTo>
                <a:lnTo>
                  <a:pt x="9204274" y="0"/>
                </a:lnTo>
                <a:lnTo>
                  <a:pt x="9204274" y="5947699"/>
                </a:lnTo>
                <a:lnTo>
                  <a:pt x="0" y="5947699"/>
                </a:lnTo>
                <a:lnTo>
                  <a:pt x="0" y="0"/>
                </a:lnTo>
                <a:close/>
              </a:path>
            </a:pathLst>
          </a:custGeom>
          <a:blipFill>
            <a:blip r:embed="rId2"/>
            <a:stretch>
              <a:fillRect l="0" t="0" r="0" b="0"/>
            </a:stretch>
          </a:blipFill>
        </p:spPr>
      </p:sp>
      <p:sp>
        <p:nvSpPr>
          <p:cNvPr name="TextBox 3" id="3"/>
          <p:cNvSpPr txBox="true"/>
          <p:nvPr/>
        </p:nvSpPr>
        <p:spPr>
          <a:xfrm rot="0">
            <a:off x="2787045" y="6957421"/>
            <a:ext cx="4799802" cy="310978"/>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76D3FB"/>
        </a:solidFill>
      </p:bgPr>
    </p:bg>
    <p:spTree>
      <p:nvGrpSpPr>
        <p:cNvPr id="1" name=""/>
        <p:cNvGrpSpPr/>
        <p:nvPr/>
      </p:nvGrpSpPr>
      <p:grpSpPr>
        <a:xfrm>
          <a:off x="0" y="0"/>
          <a:ext cx="0" cy="0"/>
          <a:chOff x="0" y="0"/>
          <a:chExt cx="0" cy="0"/>
        </a:xfrm>
      </p:grpSpPr>
      <p:sp>
        <p:nvSpPr>
          <p:cNvPr name="AutoShape 2" id="2"/>
          <p:cNvSpPr/>
          <p:nvPr/>
        </p:nvSpPr>
        <p:spPr>
          <a:xfrm rot="14176">
            <a:off x="2568094" y="6893605"/>
            <a:ext cx="4927562" cy="0"/>
          </a:xfrm>
          <a:prstGeom prst="line">
            <a:avLst/>
          </a:prstGeom>
          <a:ln cap="rnd" w="19050">
            <a:solidFill>
              <a:srgbClr val="A5A5A5"/>
            </a:solidFill>
            <a:prstDash val="solid"/>
            <a:headEnd type="none" len="sm" w="sm"/>
            <a:tailEnd type="none" len="sm" w="sm"/>
          </a:ln>
        </p:spPr>
      </p:sp>
      <p:sp>
        <p:nvSpPr>
          <p:cNvPr name="TextBox 3" id="3"/>
          <p:cNvSpPr txBox="true"/>
          <p:nvPr/>
        </p:nvSpPr>
        <p:spPr>
          <a:xfrm rot="0">
            <a:off x="2767995" y="6957421"/>
            <a:ext cx="4799870" cy="312045"/>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grpSp>
        <p:nvGrpSpPr>
          <p:cNvPr name="Group 4" id="4"/>
          <p:cNvGrpSpPr/>
          <p:nvPr/>
        </p:nvGrpSpPr>
        <p:grpSpPr>
          <a:xfrm rot="0">
            <a:off x="674741" y="1431506"/>
            <a:ext cx="8714268" cy="5322274"/>
            <a:chOff x="0" y="0"/>
            <a:chExt cx="7256426" cy="4431891"/>
          </a:xfrm>
        </p:grpSpPr>
        <p:sp>
          <p:nvSpPr>
            <p:cNvPr name="Freeform 5" id="5"/>
            <p:cNvSpPr/>
            <p:nvPr/>
          </p:nvSpPr>
          <p:spPr>
            <a:xfrm flipH="false" flipV="false" rot="0">
              <a:off x="0" y="0"/>
              <a:ext cx="7256426" cy="4431891"/>
            </a:xfrm>
            <a:custGeom>
              <a:avLst/>
              <a:gdLst/>
              <a:ahLst/>
              <a:cxnLst/>
              <a:rect r="r" b="b" t="t" l="l"/>
              <a:pathLst>
                <a:path h="4431891" w="7256426">
                  <a:moveTo>
                    <a:pt x="7131966" y="4431891"/>
                  </a:moveTo>
                  <a:lnTo>
                    <a:pt x="124460" y="4431891"/>
                  </a:lnTo>
                  <a:cubicBezTo>
                    <a:pt x="55880" y="4431891"/>
                    <a:pt x="0" y="4376011"/>
                    <a:pt x="0" y="4307431"/>
                  </a:cubicBezTo>
                  <a:lnTo>
                    <a:pt x="0" y="124460"/>
                  </a:lnTo>
                  <a:cubicBezTo>
                    <a:pt x="0" y="55880"/>
                    <a:pt x="55880" y="0"/>
                    <a:pt x="124460" y="0"/>
                  </a:cubicBezTo>
                  <a:lnTo>
                    <a:pt x="7131966" y="0"/>
                  </a:lnTo>
                  <a:cubicBezTo>
                    <a:pt x="7200547" y="0"/>
                    <a:pt x="7256426" y="55880"/>
                    <a:pt x="7256426" y="124460"/>
                  </a:cubicBezTo>
                  <a:lnTo>
                    <a:pt x="7256426" y="4307431"/>
                  </a:lnTo>
                  <a:cubicBezTo>
                    <a:pt x="7256426" y="4376011"/>
                    <a:pt x="7200547" y="4431891"/>
                    <a:pt x="7131966" y="4431891"/>
                  </a:cubicBezTo>
                  <a:close/>
                </a:path>
              </a:pathLst>
            </a:custGeom>
            <a:solidFill>
              <a:srgbClr val="FFFFFF"/>
            </a:solidFill>
          </p:spPr>
        </p:sp>
      </p:grpSp>
      <p:sp>
        <p:nvSpPr>
          <p:cNvPr name="Freeform 6" id="6"/>
          <p:cNvSpPr/>
          <p:nvPr/>
        </p:nvSpPr>
        <p:spPr>
          <a:xfrm flipH="false" flipV="false" rot="0">
            <a:off x="2251993" y="1694721"/>
            <a:ext cx="5243681" cy="3381841"/>
          </a:xfrm>
          <a:custGeom>
            <a:avLst/>
            <a:gdLst/>
            <a:ahLst/>
            <a:cxnLst/>
            <a:rect r="r" b="b" t="t" l="l"/>
            <a:pathLst>
              <a:path h="3381841" w="5243681">
                <a:moveTo>
                  <a:pt x="0" y="0"/>
                </a:moveTo>
                <a:lnTo>
                  <a:pt x="5243681" y="0"/>
                </a:lnTo>
                <a:lnTo>
                  <a:pt x="5243681" y="3381841"/>
                </a:lnTo>
                <a:lnTo>
                  <a:pt x="0" y="3381841"/>
                </a:lnTo>
                <a:lnTo>
                  <a:pt x="0" y="0"/>
                </a:lnTo>
                <a:close/>
              </a:path>
            </a:pathLst>
          </a:custGeom>
          <a:blipFill>
            <a:blip r:embed="rId3"/>
            <a:stretch>
              <a:fillRect l="0" t="-6116" r="0" b="-6116"/>
            </a:stretch>
          </a:blipFill>
        </p:spPr>
      </p:sp>
      <p:grpSp>
        <p:nvGrpSpPr>
          <p:cNvPr name="Group 7" id="7"/>
          <p:cNvGrpSpPr/>
          <p:nvPr/>
        </p:nvGrpSpPr>
        <p:grpSpPr>
          <a:xfrm rot="0">
            <a:off x="731520" y="240630"/>
            <a:ext cx="8714268" cy="957615"/>
            <a:chOff x="0" y="0"/>
            <a:chExt cx="7256426" cy="797412"/>
          </a:xfrm>
        </p:grpSpPr>
        <p:sp>
          <p:nvSpPr>
            <p:cNvPr name="Freeform 8" id="8"/>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sp>
        <p:nvSpPr>
          <p:cNvPr name="TextBox 9" id="9"/>
          <p:cNvSpPr txBox="true"/>
          <p:nvPr/>
        </p:nvSpPr>
        <p:spPr>
          <a:xfrm rot="0">
            <a:off x="3007539" y="488632"/>
            <a:ext cx="3880390" cy="476250"/>
          </a:xfrm>
          <a:prstGeom prst="rect">
            <a:avLst/>
          </a:prstGeom>
        </p:spPr>
        <p:txBody>
          <a:bodyPr anchor="t" rtlCol="false" tIns="0" lIns="0" bIns="0" rIns="0">
            <a:spAutoFit/>
          </a:bodyPr>
          <a:lstStyle/>
          <a:p>
            <a:pPr algn="l">
              <a:lnSpc>
                <a:spcPts val="3725"/>
              </a:lnSpc>
            </a:pPr>
            <a:r>
              <a:rPr lang="en-US" sz="3104" spc="29">
                <a:solidFill>
                  <a:srgbClr val="FF3131"/>
                </a:solidFill>
                <a:latin typeface="TT Rounds Condensed Bold"/>
              </a:rPr>
              <a:t>3.1 Vấn đề Overfitting</a:t>
            </a:r>
          </a:p>
        </p:txBody>
      </p:sp>
      <p:sp>
        <p:nvSpPr>
          <p:cNvPr name="TextBox 10" id="10"/>
          <p:cNvSpPr txBox="true"/>
          <p:nvPr/>
        </p:nvSpPr>
        <p:spPr>
          <a:xfrm rot="0">
            <a:off x="815662" y="5166659"/>
            <a:ext cx="8432427" cy="1228725"/>
          </a:xfrm>
          <a:prstGeom prst="rect">
            <a:avLst/>
          </a:prstGeom>
        </p:spPr>
        <p:txBody>
          <a:bodyPr anchor="t" rtlCol="false" tIns="0" lIns="0" bIns="0" rIns="0">
            <a:spAutoFit/>
          </a:bodyPr>
          <a:lstStyle/>
          <a:p>
            <a:pPr algn="l">
              <a:lnSpc>
                <a:spcPts val="1911"/>
              </a:lnSpc>
            </a:pPr>
            <a:r>
              <a:rPr lang="en-US" sz="1593">
                <a:solidFill>
                  <a:srgbClr val="000000"/>
                </a:solidFill>
                <a:latin typeface="Arial"/>
              </a:rPr>
              <a:t>Hàm h được gọi là overfitting nếu như tồn tại một hàm g rằng :</a:t>
            </a:r>
          </a:p>
          <a:p>
            <a:pPr algn="l">
              <a:lnSpc>
                <a:spcPts val="1911"/>
              </a:lnSpc>
            </a:pPr>
            <a:r>
              <a:rPr lang="en-US" sz="1593">
                <a:solidFill>
                  <a:srgbClr val="000000"/>
                </a:solidFill>
                <a:latin typeface="Arial"/>
              </a:rPr>
              <a:t>+ g nó tệ hơn dữ liệu huấn luyện</a:t>
            </a:r>
          </a:p>
          <a:p>
            <a:pPr algn="l">
              <a:lnSpc>
                <a:spcPts val="1911"/>
              </a:lnSpc>
            </a:pPr>
            <a:r>
              <a:rPr lang="en-US" sz="1593">
                <a:solidFill>
                  <a:srgbClr val="000000"/>
                </a:solidFill>
                <a:latin typeface="Arial"/>
              </a:rPr>
              <a:t>+ g tốt hơn h cho dữ liệu tương lai</a:t>
            </a:r>
          </a:p>
          <a:p>
            <a:pPr algn="l">
              <a:lnSpc>
                <a:spcPts val="1911"/>
              </a:lnSpc>
            </a:pPr>
            <a:r>
              <a:rPr lang="en-US" sz="1593">
                <a:solidFill>
                  <a:srgbClr val="000000"/>
                </a:solidFill>
                <a:latin typeface="Arial"/>
              </a:rPr>
              <a:t>Overfitting là làm việc rất tốt với dữ liệu huấn luyện nhưng làm việc rất tệ với dữ liệu dự đoán trong tương lai</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76D3FB"/>
        </a:solidFill>
      </p:bgPr>
    </p:bg>
    <p:spTree>
      <p:nvGrpSpPr>
        <p:cNvPr id="1" name=""/>
        <p:cNvGrpSpPr/>
        <p:nvPr/>
      </p:nvGrpSpPr>
      <p:grpSpPr>
        <a:xfrm>
          <a:off x="0" y="0"/>
          <a:ext cx="0" cy="0"/>
          <a:chOff x="0" y="0"/>
          <a:chExt cx="0" cy="0"/>
        </a:xfrm>
      </p:grpSpPr>
      <p:sp>
        <p:nvSpPr>
          <p:cNvPr name="AutoShape 2" id="2"/>
          <p:cNvSpPr/>
          <p:nvPr/>
        </p:nvSpPr>
        <p:spPr>
          <a:xfrm rot="14176">
            <a:off x="2568094" y="6893605"/>
            <a:ext cx="4927562" cy="0"/>
          </a:xfrm>
          <a:prstGeom prst="line">
            <a:avLst/>
          </a:prstGeom>
          <a:ln cap="rnd" w="19050">
            <a:solidFill>
              <a:srgbClr val="A5A5A5"/>
            </a:solidFill>
            <a:prstDash val="solid"/>
            <a:headEnd type="none" len="sm" w="sm"/>
            <a:tailEnd type="none" len="sm" w="sm"/>
          </a:ln>
        </p:spPr>
      </p:sp>
      <p:sp>
        <p:nvSpPr>
          <p:cNvPr name="TextBox 3" id="3"/>
          <p:cNvSpPr txBox="true"/>
          <p:nvPr/>
        </p:nvSpPr>
        <p:spPr>
          <a:xfrm rot="0">
            <a:off x="2767995" y="6957421"/>
            <a:ext cx="4799870" cy="312045"/>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grpSp>
        <p:nvGrpSpPr>
          <p:cNvPr name="Group 4" id="4"/>
          <p:cNvGrpSpPr/>
          <p:nvPr/>
        </p:nvGrpSpPr>
        <p:grpSpPr>
          <a:xfrm rot="0">
            <a:off x="674741" y="296261"/>
            <a:ext cx="8714268" cy="957615"/>
            <a:chOff x="0" y="0"/>
            <a:chExt cx="7256426" cy="797412"/>
          </a:xfrm>
        </p:grpSpPr>
        <p:sp>
          <p:nvSpPr>
            <p:cNvPr name="Freeform 5" id="5"/>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sp>
        <p:nvSpPr>
          <p:cNvPr name="TextBox 6" id="6"/>
          <p:cNvSpPr txBox="true"/>
          <p:nvPr/>
        </p:nvSpPr>
        <p:spPr>
          <a:xfrm rot="0">
            <a:off x="2767995" y="532181"/>
            <a:ext cx="4916570" cy="476250"/>
          </a:xfrm>
          <a:prstGeom prst="rect">
            <a:avLst/>
          </a:prstGeom>
        </p:spPr>
        <p:txBody>
          <a:bodyPr anchor="t" rtlCol="false" tIns="0" lIns="0" bIns="0" rIns="0">
            <a:spAutoFit/>
          </a:bodyPr>
          <a:lstStyle/>
          <a:p>
            <a:pPr algn="l">
              <a:lnSpc>
                <a:spcPts val="3727"/>
              </a:lnSpc>
            </a:pPr>
            <a:r>
              <a:rPr lang="en-US" sz="3106" spc="29">
                <a:solidFill>
                  <a:srgbClr val="FF3131"/>
                </a:solidFill>
                <a:latin typeface="TT Rounds Condensed Bold"/>
              </a:rPr>
              <a:t>3.1 Vấn đề Overfitting</a:t>
            </a:r>
          </a:p>
        </p:txBody>
      </p:sp>
      <p:grpSp>
        <p:nvGrpSpPr>
          <p:cNvPr name="Group 7" id="7"/>
          <p:cNvGrpSpPr/>
          <p:nvPr/>
        </p:nvGrpSpPr>
        <p:grpSpPr>
          <a:xfrm rot="0">
            <a:off x="690601" y="1423140"/>
            <a:ext cx="8714268" cy="5412679"/>
            <a:chOff x="0" y="0"/>
            <a:chExt cx="7256426" cy="4507173"/>
          </a:xfrm>
        </p:grpSpPr>
        <p:sp>
          <p:nvSpPr>
            <p:cNvPr name="Freeform 8" id="8"/>
            <p:cNvSpPr/>
            <p:nvPr/>
          </p:nvSpPr>
          <p:spPr>
            <a:xfrm flipH="false" flipV="false" rot="0">
              <a:off x="0" y="0"/>
              <a:ext cx="7256426" cy="4507173"/>
            </a:xfrm>
            <a:custGeom>
              <a:avLst/>
              <a:gdLst/>
              <a:ahLst/>
              <a:cxnLst/>
              <a:rect r="r" b="b" t="t" l="l"/>
              <a:pathLst>
                <a:path h="4507173" w="7256426">
                  <a:moveTo>
                    <a:pt x="7131966" y="4507173"/>
                  </a:moveTo>
                  <a:lnTo>
                    <a:pt x="124460" y="4507173"/>
                  </a:lnTo>
                  <a:cubicBezTo>
                    <a:pt x="55880" y="4507173"/>
                    <a:pt x="0" y="4451293"/>
                    <a:pt x="0" y="4382712"/>
                  </a:cubicBezTo>
                  <a:lnTo>
                    <a:pt x="0" y="124460"/>
                  </a:lnTo>
                  <a:cubicBezTo>
                    <a:pt x="0" y="55880"/>
                    <a:pt x="55880" y="0"/>
                    <a:pt x="124460" y="0"/>
                  </a:cubicBezTo>
                  <a:lnTo>
                    <a:pt x="7131966" y="0"/>
                  </a:lnTo>
                  <a:cubicBezTo>
                    <a:pt x="7200547" y="0"/>
                    <a:pt x="7256426" y="55880"/>
                    <a:pt x="7256426" y="124460"/>
                  </a:cubicBezTo>
                  <a:lnTo>
                    <a:pt x="7256426" y="4382713"/>
                  </a:lnTo>
                  <a:cubicBezTo>
                    <a:pt x="7256426" y="4451293"/>
                    <a:pt x="7200547" y="4507173"/>
                    <a:pt x="7131966" y="4507173"/>
                  </a:cubicBezTo>
                  <a:close/>
                </a:path>
              </a:pathLst>
            </a:custGeom>
            <a:solidFill>
              <a:srgbClr val="FFFFFF"/>
            </a:solidFill>
          </p:spPr>
        </p:sp>
      </p:grpSp>
      <p:sp>
        <p:nvSpPr>
          <p:cNvPr name="TextBox 9" id="9"/>
          <p:cNvSpPr txBox="true"/>
          <p:nvPr/>
        </p:nvSpPr>
        <p:spPr>
          <a:xfrm rot="0">
            <a:off x="1137664" y="2195853"/>
            <a:ext cx="8188350" cy="732445"/>
          </a:xfrm>
          <a:prstGeom prst="rect">
            <a:avLst/>
          </a:prstGeom>
        </p:spPr>
        <p:txBody>
          <a:bodyPr anchor="t" rtlCol="false" tIns="0" lIns="0" bIns="0" rIns="0">
            <a:spAutoFit/>
          </a:bodyPr>
          <a:lstStyle/>
          <a:p>
            <a:pPr algn="l">
              <a:lnSpc>
                <a:spcPts val="1791"/>
              </a:lnSpc>
            </a:pPr>
            <a:r>
              <a:rPr lang="en-US" sz="1493">
                <a:solidFill>
                  <a:srgbClr val="000000"/>
                </a:solidFill>
                <a:latin typeface="Arial"/>
              </a:rPr>
              <a:t>+ Hàm hoặc mô hình được huấn luyện quá phức tạp hoặc có quá nhiều tham số. </a:t>
            </a:r>
          </a:p>
          <a:p>
            <a:pPr algn="l">
              <a:lnSpc>
                <a:spcPts val="1791"/>
              </a:lnSpc>
            </a:pPr>
            <a:r>
              <a:rPr lang="en-US" sz="1493">
                <a:solidFill>
                  <a:srgbClr val="000000"/>
                </a:solidFill>
                <a:latin typeface="Arial"/>
              </a:rPr>
              <a:t>+ Có nhiễu hoặc lỗi trong dữ liệu huấn luyện. </a:t>
            </a:r>
          </a:p>
          <a:p>
            <a:pPr algn="l">
              <a:lnSpc>
                <a:spcPts val="1791"/>
              </a:lnSpc>
            </a:pPr>
            <a:r>
              <a:rPr lang="en-US" sz="1493">
                <a:solidFill>
                  <a:srgbClr val="000000"/>
                </a:solidFill>
                <a:latin typeface="Arial"/>
              </a:rPr>
              <a:t>+ Kích thước dữ liệu huấn luyện quá nhỏ, không mô tả được toàn bộ không gian dữ liệu.</a:t>
            </a:r>
          </a:p>
        </p:txBody>
      </p:sp>
      <p:sp>
        <p:nvSpPr>
          <p:cNvPr name="Freeform 10" id="10"/>
          <p:cNvSpPr/>
          <p:nvPr/>
        </p:nvSpPr>
        <p:spPr>
          <a:xfrm flipH="false" flipV="false" rot="0">
            <a:off x="1405600" y="3367067"/>
            <a:ext cx="6577333" cy="3229600"/>
          </a:xfrm>
          <a:custGeom>
            <a:avLst/>
            <a:gdLst/>
            <a:ahLst/>
            <a:cxnLst/>
            <a:rect r="r" b="b" t="t" l="l"/>
            <a:pathLst>
              <a:path h="3229600" w="6577333">
                <a:moveTo>
                  <a:pt x="0" y="0"/>
                </a:moveTo>
                <a:lnTo>
                  <a:pt x="6577333" y="0"/>
                </a:lnTo>
                <a:lnTo>
                  <a:pt x="6577333" y="3229600"/>
                </a:lnTo>
                <a:lnTo>
                  <a:pt x="0" y="3229600"/>
                </a:lnTo>
                <a:lnTo>
                  <a:pt x="0" y="0"/>
                </a:lnTo>
                <a:close/>
              </a:path>
            </a:pathLst>
          </a:custGeom>
          <a:blipFill>
            <a:blip r:embed="rId3"/>
            <a:stretch>
              <a:fillRect l="0" t="-8401" r="0" b="-8401"/>
            </a:stretch>
          </a:blipFill>
        </p:spPr>
      </p:sp>
      <p:sp>
        <p:nvSpPr>
          <p:cNvPr name="TextBox 11" id="11"/>
          <p:cNvSpPr txBox="true"/>
          <p:nvPr/>
        </p:nvSpPr>
        <p:spPr>
          <a:xfrm rot="0">
            <a:off x="1137664" y="1679144"/>
            <a:ext cx="4030266" cy="295275"/>
          </a:xfrm>
          <a:prstGeom prst="rect">
            <a:avLst/>
          </a:prstGeom>
        </p:spPr>
        <p:txBody>
          <a:bodyPr anchor="t" rtlCol="false" tIns="0" lIns="0" bIns="0" rIns="0">
            <a:spAutoFit/>
          </a:bodyPr>
          <a:lstStyle/>
          <a:p>
            <a:pPr algn="ctr">
              <a:lnSpc>
                <a:spcPts val="2304"/>
              </a:lnSpc>
              <a:spcBef>
                <a:spcPct val="0"/>
              </a:spcBef>
            </a:pPr>
            <a:r>
              <a:rPr lang="en-US" sz="1920" spc="17">
                <a:solidFill>
                  <a:srgbClr val="000000"/>
                </a:solidFill>
                <a:latin typeface="TT Rounds Condensed Bold"/>
              </a:rPr>
              <a:t>Các nguyên nhân chính của Overfitting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76D3FB"/>
        </a:solidFill>
      </p:bgPr>
    </p:bg>
    <p:spTree>
      <p:nvGrpSpPr>
        <p:cNvPr id="1" name=""/>
        <p:cNvGrpSpPr/>
        <p:nvPr/>
      </p:nvGrpSpPr>
      <p:grpSpPr>
        <a:xfrm>
          <a:off x="0" y="0"/>
          <a:ext cx="0" cy="0"/>
          <a:chOff x="0" y="0"/>
          <a:chExt cx="0" cy="0"/>
        </a:xfrm>
      </p:grpSpPr>
      <p:sp>
        <p:nvSpPr>
          <p:cNvPr name="AutoShape 2" id="2"/>
          <p:cNvSpPr/>
          <p:nvPr/>
        </p:nvSpPr>
        <p:spPr>
          <a:xfrm rot="14176">
            <a:off x="2568094" y="6893605"/>
            <a:ext cx="4927562" cy="0"/>
          </a:xfrm>
          <a:prstGeom prst="line">
            <a:avLst/>
          </a:prstGeom>
          <a:ln cap="rnd" w="19050">
            <a:solidFill>
              <a:srgbClr val="A5A5A5"/>
            </a:solidFill>
            <a:prstDash val="solid"/>
            <a:headEnd type="none" len="sm" w="sm"/>
            <a:tailEnd type="none" len="sm" w="sm"/>
          </a:ln>
        </p:spPr>
      </p:sp>
      <p:grpSp>
        <p:nvGrpSpPr>
          <p:cNvPr name="Group 3" id="3"/>
          <p:cNvGrpSpPr/>
          <p:nvPr/>
        </p:nvGrpSpPr>
        <p:grpSpPr>
          <a:xfrm rot="0">
            <a:off x="674741" y="1360695"/>
            <a:ext cx="8714268" cy="5475125"/>
            <a:chOff x="0" y="0"/>
            <a:chExt cx="7256426" cy="4559172"/>
          </a:xfrm>
        </p:grpSpPr>
        <p:sp>
          <p:nvSpPr>
            <p:cNvPr name="Freeform 4" id="4"/>
            <p:cNvSpPr/>
            <p:nvPr/>
          </p:nvSpPr>
          <p:spPr>
            <a:xfrm flipH="false" flipV="false" rot="0">
              <a:off x="0" y="0"/>
              <a:ext cx="7256426" cy="4559172"/>
            </a:xfrm>
            <a:custGeom>
              <a:avLst/>
              <a:gdLst/>
              <a:ahLst/>
              <a:cxnLst/>
              <a:rect r="r" b="b" t="t" l="l"/>
              <a:pathLst>
                <a:path h="4559172" w="7256426">
                  <a:moveTo>
                    <a:pt x="7131966" y="4559171"/>
                  </a:moveTo>
                  <a:lnTo>
                    <a:pt x="124460" y="4559171"/>
                  </a:lnTo>
                  <a:cubicBezTo>
                    <a:pt x="55880" y="4559171"/>
                    <a:pt x="0" y="4503291"/>
                    <a:pt x="0" y="4434711"/>
                  </a:cubicBezTo>
                  <a:lnTo>
                    <a:pt x="0" y="124460"/>
                  </a:lnTo>
                  <a:cubicBezTo>
                    <a:pt x="0" y="55880"/>
                    <a:pt x="55880" y="0"/>
                    <a:pt x="124460" y="0"/>
                  </a:cubicBezTo>
                  <a:lnTo>
                    <a:pt x="7131966" y="0"/>
                  </a:lnTo>
                  <a:cubicBezTo>
                    <a:pt x="7200547" y="0"/>
                    <a:pt x="7256426" y="55880"/>
                    <a:pt x="7256426" y="124460"/>
                  </a:cubicBezTo>
                  <a:lnTo>
                    <a:pt x="7256426" y="4434711"/>
                  </a:lnTo>
                  <a:cubicBezTo>
                    <a:pt x="7256426" y="4503291"/>
                    <a:pt x="7200547" y="4559172"/>
                    <a:pt x="7131966" y="4559172"/>
                  </a:cubicBezTo>
                  <a:close/>
                </a:path>
              </a:pathLst>
            </a:custGeom>
            <a:solidFill>
              <a:srgbClr val="FFFFFF"/>
            </a:solidFill>
          </p:spPr>
        </p:sp>
      </p:grpSp>
      <p:sp>
        <p:nvSpPr>
          <p:cNvPr name="Freeform 5" id="5"/>
          <p:cNvSpPr/>
          <p:nvPr/>
        </p:nvSpPr>
        <p:spPr>
          <a:xfrm flipH="false" flipV="false" rot="0">
            <a:off x="2180199" y="4009535"/>
            <a:ext cx="4816432" cy="2668005"/>
          </a:xfrm>
          <a:custGeom>
            <a:avLst/>
            <a:gdLst/>
            <a:ahLst/>
            <a:cxnLst/>
            <a:rect r="r" b="b" t="t" l="l"/>
            <a:pathLst>
              <a:path h="2668005" w="4816432">
                <a:moveTo>
                  <a:pt x="0" y="0"/>
                </a:moveTo>
                <a:lnTo>
                  <a:pt x="4816432" y="0"/>
                </a:lnTo>
                <a:lnTo>
                  <a:pt x="4816432" y="2668005"/>
                </a:lnTo>
                <a:lnTo>
                  <a:pt x="0" y="2668005"/>
                </a:lnTo>
                <a:lnTo>
                  <a:pt x="0" y="0"/>
                </a:lnTo>
                <a:close/>
              </a:path>
            </a:pathLst>
          </a:custGeom>
          <a:blipFill>
            <a:blip r:embed="rId3"/>
            <a:stretch>
              <a:fillRect l="0" t="0" r="-426" b="0"/>
            </a:stretch>
          </a:blipFill>
        </p:spPr>
      </p:sp>
      <p:sp>
        <p:nvSpPr>
          <p:cNvPr name="TextBox 6" id="6"/>
          <p:cNvSpPr txBox="true"/>
          <p:nvPr/>
        </p:nvSpPr>
        <p:spPr>
          <a:xfrm rot="0">
            <a:off x="2767995" y="6957421"/>
            <a:ext cx="4799870" cy="312045"/>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grpSp>
        <p:nvGrpSpPr>
          <p:cNvPr name="Group 7" id="7"/>
          <p:cNvGrpSpPr/>
          <p:nvPr/>
        </p:nvGrpSpPr>
        <p:grpSpPr>
          <a:xfrm rot="0">
            <a:off x="731520" y="194311"/>
            <a:ext cx="8714268" cy="957615"/>
            <a:chOff x="0" y="0"/>
            <a:chExt cx="7256426" cy="797412"/>
          </a:xfrm>
        </p:grpSpPr>
        <p:sp>
          <p:nvSpPr>
            <p:cNvPr name="Freeform 8" id="8"/>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sp>
        <p:nvSpPr>
          <p:cNvPr name="TextBox 9" id="9"/>
          <p:cNvSpPr txBox="true"/>
          <p:nvPr/>
        </p:nvSpPr>
        <p:spPr>
          <a:xfrm rot="0">
            <a:off x="1259420" y="434993"/>
            <a:ext cx="7381986" cy="466725"/>
          </a:xfrm>
          <a:prstGeom prst="rect">
            <a:avLst/>
          </a:prstGeom>
        </p:spPr>
        <p:txBody>
          <a:bodyPr anchor="t" rtlCol="false" tIns="0" lIns="0" bIns="0" rIns="0">
            <a:spAutoFit/>
          </a:bodyPr>
          <a:lstStyle/>
          <a:p>
            <a:pPr algn="l">
              <a:lnSpc>
                <a:spcPts val="3607"/>
              </a:lnSpc>
            </a:pPr>
            <a:r>
              <a:rPr lang="en-US" sz="3006" spc="28">
                <a:solidFill>
                  <a:srgbClr val="FF3131"/>
                </a:solidFill>
                <a:latin typeface="TT Rounds Condensed Bold"/>
              </a:rPr>
              <a:t>3.2 Các phương pháp giải quyết overfitting</a:t>
            </a:r>
          </a:p>
        </p:txBody>
      </p:sp>
      <p:sp>
        <p:nvSpPr>
          <p:cNvPr name="TextBox 10" id="10"/>
          <p:cNvSpPr txBox="true"/>
          <p:nvPr/>
        </p:nvSpPr>
        <p:spPr>
          <a:xfrm rot="0">
            <a:off x="1159360" y="1640748"/>
            <a:ext cx="6858110" cy="732445"/>
          </a:xfrm>
          <a:prstGeom prst="rect">
            <a:avLst/>
          </a:prstGeom>
        </p:spPr>
        <p:txBody>
          <a:bodyPr anchor="t" rtlCol="false" tIns="0" lIns="0" bIns="0" rIns="0">
            <a:spAutoFit/>
          </a:bodyPr>
          <a:lstStyle/>
          <a:p>
            <a:pPr algn="l" marL="341195" indent="-170598" lvl="1">
              <a:lnSpc>
                <a:spcPts val="1791"/>
              </a:lnSpc>
              <a:buFont typeface="Arial"/>
              <a:buChar char="•"/>
            </a:pPr>
            <a:r>
              <a:rPr lang="en-US" sz="1493">
                <a:solidFill>
                  <a:srgbClr val="000000"/>
                </a:solidFill>
                <a:latin typeface="Arial"/>
              </a:rPr>
              <a:t>Tăng số lượng Training data</a:t>
            </a:r>
          </a:p>
          <a:p>
            <a:pPr algn="l" marL="341195" indent="-170598" lvl="1">
              <a:lnSpc>
                <a:spcPts val="1791"/>
              </a:lnSpc>
              <a:buFont typeface="Arial"/>
              <a:buChar char="•"/>
            </a:pPr>
            <a:r>
              <a:rPr lang="en-US" sz="1493">
                <a:solidFill>
                  <a:srgbClr val="000000"/>
                </a:solidFill>
                <a:latin typeface="Arial"/>
              </a:rPr>
              <a:t>Giảm số lượng biến giải thích (feature)</a:t>
            </a:r>
          </a:p>
          <a:p>
            <a:pPr algn="l" marL="341195" indent="-170598" lvl="1">
              <a:lnSpc>
                <a:spcPts val="1791"/>
              </a:lnSpc>
              <a:buFont typeface="Arial"/>
              <a:buChar char="•"/>
            </a:pPr>
            <a:r>
              <a:rPr lang="en-US" sz="1493">
                <a:solidFill>
                  <a:srgbClr val="000000"/>
                </a:solidFill>
                <a:latin typeface="Arial"/>
              </a:rPr>
              <a:t>Tăng độ lớn của parameter chuẩn hóa</a:t>
            </a:r>
          </a:p>
        </p:txBody>
      </p:sp>
      <p:sp>
        <p:nvSpPr>
          <p:cNvPr name="TextBox 11" id="11"/>
          <p:cNvSpPr txBox="true"/>
          <p:nvPr/>
        </p:nvSpPr>
        <p:spPr>
          <a:xfrm rot="0">
            <a:off x="959782" y="2819400"/>
            <a:ext cx="8279009" cy="571500"/>
          </a:xfrm>
          <a:prstGeom prst="rect">
            <a:avLst/>
          </a:prstGeom>
        </p:spPr>
        <p:txBody>
          <a:bodyPr anchor="t" rtlCol="false" tIns="0" lIns="0" bIns="0" rIns="0">
            <a:spAutoFit/>
          </a:bodyPr>
          <a:lstStyle/>
          <a:p>
            <a:pPr algn="l">
              <a:lnSpc>
                <a:spcPts val="2151"/>
              </a:lnSpc>
            </a:pPr>
            <a:r>
              <a:rPr lang="en-US" sz="1793">
                <a:solidFill>
                  <a:srgbClr val="000000"/>
                </a:solidFill>
                <a:latin typeface="Arial"/>
              </a:rPr>
              <a:t>Chia tập dữ liệu huấn luyện thành nhiều phần để tạo nên các tập train-test nhỏ và sử dụng các tập train-set này để hiệu chỉnh các hyperparameter của mô hình.</a:t>
            </a:r>
          </a:p>
        </p:txBody>
      </p:sp>
      <p:sp>
        <p:nvSpPr>
          <p:cNvPr name="TextBox 12" id="12"/>
          <p:cNvSpPr txBox="true"/>
          <p:nvPr/>
        </p:nvSpPr>
        <p:spPr>
          <a:xfrm rot="0">
            <a:off x="-2097007" y="2437855"/>
            <a:ext cx="8714268" cy="333375"/>
          </a:xfrm>
          <a:prstGeom prst="rect">
            <a:avLst/>
          </a:prstGeom>
        </p:spPr>
        <p:txBody>
          <a:bodyPr anchor="t" rtlCol="false" tIns="0" lIns="0" bIns="0" rIns="0">
            <a:spAutoFit/>
          </a:bodyPr>
          <a:lstStyle/>
          <a:p>
            <a:pPr algn="ctr">
              <a:lnSpc>
                <a:spcPts val="2663"/>
              </a:lnSpc>
              <a:spcBef>
                <a:spcPct val="0"/>
              </a:spcBef>
            </a:pPr>
            <a:r>
              <a:rPr lang="en-US" sz="2219" spc="20">
                <a:solidFill>
                  <a:srgbClr val="000000"/>
                </a:solidFill>
                <a:latin typeface="TT Rounds Condensed Bold"/>
              </a:rPr>
              <a:t>3.2.1 Cross-Validation: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15602" cy="1315602"/>
          </a:xfrm>
          <a:custGeom>
            <a:avLst/>
            <a:gdLst/>
            <a:ahLst/>
            <a:cxnLst/>
            <a:rect r="r" b="b" t="t" l="l"/>
            <a:pathLst>
              <a:path h="1315602" w="1315602">
                <a:moveTo>
                  <a:pt x="0" y="0"/>
                </a:moveTo>
                <a:lnTo>
                  <a:pt x="1315602" y="0"/>
                </a:lnTo>
                <a:lnTo>
                  <a:pt x="1315602" y="1315602"/>
                </a:lnTo>
                <a:lnTo>
                  <a:pt x="0" y="1315602"/>
                </a:lnTo>
                <a:lnTo>
                  <a:pt x="0" y="0"/>
                </a:lnTo>
                <a:close/>
              </a:path>
            </a:pathLst>
          </a:custGeom>
          <a:blipFill>
            <a:blip r:embed="rId3"/>
            <a:stretch>
              <a:fillRect l="0" t="0" r="0" b="0"/>
            </a:stretch>
          </a:blipFill>
        </p:spPr>
      </p:sp>
      <p:sp>
        <p:nvSpPr>
          <p:cNvPr name="AutoShape 3" id="3"/>
          <p:cNvSpPr/>
          <p:nvPr/>
        </p:nvSpPr>
        <p:spPr>
          <a:xfrm rot="7726">
            <a:off x="647630" y="1306077"/>
            <a:ext cx="9040503" cy="0"/>
          </a:xfrm>
          <a:prstGeom prst="line">
            <a:avLst/>
          </a:prstGeom>
          <a:ln cap="rnd" w="19050">
            <a:solidFill>
              <a:srgbClr val="4472C4"/>
            </a:solidFill>
            <a:prstDash val="solid"/>
            <a:headEnd type="none" len="sm" w="sm"/>
            <a:tailEnd type="none" len="sm" w="sm"/>
          </a:ln>
        </p:spPr>
      </p:sp>
      <p:sp>
        <p:nvSpPr>
          <p:cNvPr name="TextBox 4" id="4"/>
          <p:cNvSpPr txBox="true"/>
          <p:nvPr/>
        </p:nvSpPr>
        <p:spPr>
          <a:xfrm rot="0">
            <a:off x="1683000" y="349266"/>
            <a:ext cx="7627591" cy="606296"/>
          </a:xfrm>
          <a:prstGeom prst="rect">
            <a:avLst/>
          </a:prstGeom>
        </p:spPr>
        <p:txBody>
          <a:bodyPr anchor="t" rtlCol="false" tIns="0" lIns="0" bIns="0" rIns="0">
            <a:spAutoFit/>
          </a:bodyPr>
          <a:lstStyle/>
          <a:p>
            <a:pPr algn="l">
              <a:lnSpc>
                <a:spcPts val="4608"/>
              </a:lnSpc>
            </a:pPr>
            <a:r>
              <a:rPr lang="en-US" sz="3840" spc="35">
                <a:solidFill>
                  <a:srgbClr val="000000"/>
                </a:solidFill>
                <a:latin typeface="TT Rounds Condensed Bold"/>
              </a:rPr>
              <a:t>Introduction to Machine Learning</a:t>
            </a:r>
          </a:p>
        </p:txBody>
      </p:sp>
      <p:sp>
        <p:nvSpPr>
          <p:cNvPr name="AutoShape 5" id="5"/>
          <p:cNvSpPr/>
          <p:nvPr/>
        </p:nvSpPr>
        <p:spPr>
          <a:xfrm rot="14176">
            <a:off x="2568094" y="6893605"/>
            <a:ext cx="4927406" cy="0"/>
          </a:xfrm>
          <a:prstGeom prst="line">
            <a:avLst/>
          </a:prstGeom>
          <a:ln cap="rnd" w="19050">
            <a:solidFill>
              <a:srgbClr val="A5A5A5"/>
            </a:solidFill>
            <a:prstDash val="solid"/>
            <a:headEnd type="none" len="sm" w="sm"/>
            <a:tailEnd type="none" len="sm" w="sm"/>
          </a:ln>
        </p:spPr>
      </p:sp>
      <p:sp>
        <p:nvSpPr>
          <p:cNvPr name="TextBox 6" id="6"/>
          <p:cNvSpPr txBox="true"/>
          <p:nvPr/>
        </p:nvSpPr>
        <p:spPr>
          <a:xfrm rot="0">
            <a:off x="2767995" y="6957421"/>
            <a:ext cx="4799802" cy="310978"/>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sp>
        <p:nvSpPr>
          <p:cNvPr name="TextBox 7" id="7"/>
          <p:cNvSpPr txBox="true"/>
          <p:nvPr/>
        </p:nvSpPr>
        <p:spPr>
          <a:xfrm rot="0">
            <a:off x="2397507" y="3152088"/>
            <a:ext cx="4958585" cy="1000504"/>
          </a:xfrm>
          <a:prstGeom prst="rect">
            <a:avLst/>
          </a:prstGeom>
        </p:spPr>
        <p:txBody>
          <a:bodyPr anchor="t" rtlCol="false" tIns="0" lIns="0" bIns="0" rIns="0">
            <a:spAutoFit/>
          </a:bodyPr>
          <a:lstStyle/>
          <a:p>
            <a:pPr algn="ctr">
              <a:lnSpc>
                <a:spcPts val="7680"/>
              </a:lnSpc>
            </a:pPr>
            <a:r>
              <a:rPr lang="en-US" sz="6400" spc="59">
                <a:solidFill>
                  <a:srgbClr val="000000"/>
                </a:solidFill>
                <a:latin typeface="TT Rounds Condensed Bold"/>
              </a:rPr>
              <a:t>Bài tập 01</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76D3FB"/>
        </a:solidFill>
      </p:bgPr>
    </p:bg>
    <p:spTree>
      <p:nvGrpSpPr>
        <p:cNvPr id="1" name=""/>
        <p:cNvGrpSpPr/>
        <p:nvPr/>
      </p:nvGrpSpPr>
      <p:grpSpPr>
        <a:xfrm>
          <a:off x="0" y="0"/>
          <a:ext cx="0" cy="0"/>
          <a:chOff x="0" y="0"/>
          <a:chExt cx="0" cy="0"/>
        </a:xfrm>
      </p:grpSpPr>
      <p:sp>
        <p:nvSpPr>
          <p:cNvPr name="AutoShape 2" id="2"/>
          <p:cNvSpPr/>
          <p:nvPr/>
        </p:nvSpPr>
        <p:spPr>
          <a:xfrm rot="14176">
            <a:off x="2568094" y="6893605"/>
            <a:ext cx="4927562" cy="0"/>
          </a:xfrm>
          <a:prstGeom prst="line">
            <a:avLst/>
          </a:prstGeom>
          <a:ln cap="rnd" w="19050">
            <a:solidFill>
              <a:srgbClr val="A5A5A5"/>
            </a:solidFill>
            <a:prstDash val="solid"/>
            <a:headEnd type="none" len="sm" w="sm"/>
            <a:tailEnd type="none" len="sm" w="sm"/>
          </a:ln>
        </p:spPr>
      </p:sp>
      <p:grpSp>
        <p:nvGrpSpPr>
          <p:cNvPr name="Group 3" id="3"/>
          <p:cNvGrpSpPr/>
          <p:nvPr/>
        </p:nvGrpSpPr>
        <p:grpSpPr>
          <a:xfrm rot="0">
            <a:off x="674653" y="350436"/>
            <a:ext cx="8714268" cy="957615"/>
            <a:chOff x="0" y="0"/>
            <a:chExt cx="7256426" cy="797412"/>
          </a:xfrm>
        </p:grpSpPr>
        <p:sp>
          <p:nvSpPr>
            <p:cNvPr name="Freeform 4" id="4"/>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grpSp>
        <p:nvGrpSpPr>
          <p:cNvPr name="Group 5" id="5"/>
          <p:cNvGrpSpPr/>
          <p:nvPr/>
        </p:nvGrpSpPr>
        <p:grpSpPr>
          <a:xfrm rot="0">
            <a:off x="674653" y="1504380"/>
            <a:ext cx="8714268" cy="5331440"/>
            <a:chOff x="0" y="0"/>
            <a:chExt cx="7256426" cy="4439524"/>
          </a:xfrm>
        </p:grpSpPr>
        <p:sp>
          <p:nvSpPr>
            <p:cNvPr name="Freeform 6" id="6"/>
            <p:cNvSpPr/>
            <p:nvPr/>
          </p:nvSpPr>
          <p:spPr>
            <a:xfrm flipH="false" flipV="false" rot="0">
              <a:off x="0" y="0"/>
              <a:ext cx="7256426" cy="4439524"/>
            </a:xfrm>
            <a:custGeom>
              <a:avLst/>
              <a:gdLst/>
              <a:ahLst/>
              <a:cxnLst/>
              <a:rect r="r" b="b" t="t" l="l"/>
              <a:pathLst>
                <a:path h="4439524" w="7256426">
                  <a:moveTo>
                    <a:pt x="7131966" y="4439524"/>
                  </a:moveTo>
                  <a:lnTo>
                    <a:pt x="124460" y="4439524"/>
                  </a:lnTo>
                  <a:cubicBezTo>
                    <a:pt x="55880" y="4439524"/>
                    <a:pt x="0" y="4383644"/>
                    <a:pt x="0" y="4315064"/>
                  </a:cubicBezTo>
                  <a:lnTo>
                    <a:pt x="0" y="124460"/>
                  </a:lnTo>
                  <a:cubicBezTo>
                    <a:pt x="0" y="55880"/>
                    <a:pt x="55880" y="0"/>
                    <a:pt x="124460" y="0"/>
                  </a:cubicBezTo>
                  <a:lnTo>
                    <a:pt x="7131966" y="0"/>
                  </a:lnTo>
                  <a:cubicBezTo>
                    <a:pt x="7200547" y="0"/>
                    <a:pt x="7256426" y="55880"/>
                    <a:pt x="7256426" y="124460"/>
                  </a:cubicBezTo>
                  <a:lnTo>
                    <a:pt x="7256426" y="4315064"/>
                  </a:lnTo>
                  <a:cubicBezTo>
                    <a:pt x="7256426" y="4383644"/>
                    <a:pt x="7200547" y="4439524"/>
                    <a:pt x="7131966" y="4439524"/>
                  </a:cubicBezTo>
                  <a:close/>
                </a:path>
              </a:pathLst>
            </a:custGeom>
            <a:solidFill>
              <a:srgbClr val="FFFFFF"/>
            </a:solidFill>
          </p:spPr>
        </p:sp>
      </p:grpSp>
      <p:sp>
        <p:nvSpPr>
          <p:cNvPr name="Freeform 7" id="7"/>
          <p:cNvSpPr/>
          <p:nvPr/>
        </p:nvSpPr>
        <p:spPr>
          <a:xfrm flipH="false" flipV="false" rot="0">
            <a:off x="1728907" y="3992533"/>
            <a:ext cx="3169920" cy="457200"/>
          </a:xfrm>
          <a:custGeom>
            <a:avLst/>
            <a:gdLst/>
            <a:ahLst/>
            <a:cxnLst/>
            <a:rect r="r" b="b" t="t" l="l"/>
            <a:pathLst>
              <a:path h="457200" w="3169920">
                <a:moveTo>
                  <a:pt x="0" y="0"/>
                </a:moveTo>
                <a:lnTo>
                  <a:pt x="3169920" y="0"/>
                </a:lnTo>
                <a:lnTo>
                  <a:pt x="3169920" y="457200"/>
                </a:lnTo>
                <a:lnTo>
                  <a:pt x="0" y="457200"/>
                </a:lnTo>
                <a:lnTo>
                  <a:pt x="0" y="0"/>
                </a:lnTo>
                <a:close/>
              </a:path>
            </a:pathLst>
          </a:custGeom>
          <a:blipFill>
            <a:blip r:embed="rId3"/>
            <a:stretch>
              <a:fillRect l="0" t="0" r="0" b="0"/>
            </a:stretch>
          </a:blipFill>
        </p:spPr>
      </p:sp>
      <p:sp>
        <p:nvSpPr>
          <p:cNvPr name="TextBox 8" id="8"/>
          <p:cNvSpPr txBox="true"/>
          <p:nvPr/>
        </p:nvSpPr>
        <p:spPr>
          <a:xfrm rot="0">
            <a:off x="1329692" y="4479277"/>
            <a:ext cx="6836990" cy="272605"/>
          </a:xfrm>
          <a:prstGeom prst="rect">
            <a:avLst/>
          </a:prstGeom>
        </p:spPr>
        <p:txBody>
          <a:bodyPr anchor="t" rtlCol="false" tIns="0" lIns="0" bIns="0" rIns="0">
            <a:spAutoFit/>
          </a:bodyPr>
          <a:lstStyle/>
          <a:p>
            <a:pPr algn="l">
              <a:lnSpc>
                <a:spcPts val="1791"/>
              </a:lnSpc>
            </a:pPr>
            <a:r>
              <a:rPr lang="en-US" sz="1493">
                <a:solidFill>
                  <a:srgbClr val="000000"/>
                </a:solidFill>
                <a:latin typeface="Arial"/>
              </a:rPr>
              <a:t>b. Ridge Regularization – L2 Regularization</a:t>
            </a:r>
          </a:p>
        </p:txBody>
      </p:sp>
      <p:sp>
        <p:nvSpPr>
          <p:cNvPr name="Freeform 9" id="9"/>
          <p:cNvSpPr/>
          <p:nvPr/>
        </p:nvSpPr>
        <p:spPr>
          <a:xfrm flipH="false" flipV="false" rot="0">
            <a:off x="1728907" y="4903147"/>
            <a:ext cx="3169920" cy="406400"/>
          </a:xfrm>
          <a:custGeom>
            <a:avLst/>
            <a:gdLst/>
            <a:ahLst/>
            <a:cxnLst/>
            <a:rect r="r" b="b" t="t" l="l"/>
            <a:pathLst>
              <a:path h="406400" w="3169920">
                <a:moveTo>
                  <a:pt x="0" y="0"/>
                </a:moveTo>
                <a:lnTo>
                  <a:pt x="3169920" y="0"/>
                </a:lnTo>
                <a:lnTo>
                  <a:pt x="3169920" y="406400"/>
                </a:lnTo>
                <a:lnTo>
                  <a:pt x="0" y="406400"/>
                </a:lnTo>
                <a:lnTo>
                  <a:pt x="0" y="0"/>
                </a:lnTo>
                <a:close/>
              </a:path>
            </a:pathLst>
          </a:custGeom>
          <a:blipFill>
            <a:blip r:embed="rId4"/>
            <a:stretch>
              <a:fillRect l="0" t="-5123" r="0" b="-5123"/>
            </a:stretch>
          </a:blipFill>
        </p:spPr>
      </p:sp>
      <p:sp>
        <p:nvSpPr>
          <p:cNvPr name="Freeform 10" id="10"/>
          <p:cNvSpPr/>
          <p:nvPr/>
        </p:nvSpPr>
        <p:spPr>
          <a:xfrm flipH="false" flipV="false" rot="0">
            <a:off x="6608281" y="4066434"/>
            <a:ext cx="2276001" cy="1167867"/>
          </a:xfrm>
          <a:custGeom>
            <a:avLst/>
            <a:gdLst/>
            <a:ahLst/>
            <a:cxnLst/>
            <a:rect r="r" b="b" t="t" l="l"/>
            <a:pathLst>
              <a:path h="1167867" w="2276001">
                <a:moveTo>
                  <a:pt x="0" y="0"/>
                </a:moveTo>
                <a:lnTo>
                  <a:pt x="2276001" y="0"/>
                </a:lnTo>
                <a:lnTo>
                  <a:pt x="2276001" y="1167866"/>
                </a:lnTo>
                <a:lnTo>
                  <a:pt x="0" y="1167866"/>
                </a:lnTo>
                <a:lnTo>
                  <a:pt x="0" y="0"/>
                </a:lnTo>
                <a:close/>
              </a:path>
            </a:pathLst>
          </a:custGeom>
          <a:blipFill>
            <a:blip r:embed="rId5"/>
            <a:stretch>
              <a:fillRect l="0" t="-28111" r="-99999" b="-28111"/>
            </a:stretch>
          </a:blipFill>
        </p:spPr>
      </p:sp>
      <p:sp>
        <p:nvSpPr>
          <p:cNvPr name="Freeform 11" id="11"/>
          <p:cNvSpPr/>
          <p:nvPr/>
        </p:nvSpPr>
        <p:spPr>
          <a:xfrm flipH="false" flipV="false" rot="0">
            <a:off x="1407025" y="5854552"/>
            <a:ext cx="5201256" cy="571567"/>
          </a:xfrm>
          <a:custGeom>
            <a:avLst/>
            <a:gdLst/>
            <a:ahLst/>
            <a:cxnLst/>
            <a:rect r="r" b="b" t="t" l="l"/>
            <a:pathLst>
              <a:path h="571567" w="5201256">
                <a:moveTo>
                  <a:pt x="0" y="0"/>
                </a:moveTo>
                <a:lnTo>
                  <a:pt x="5201256" y="0"/>
                </a:lnTo>
                <a:lnTo>
                  <a:pt x="5201256" y="571566"/>
                </a:lnTo>
                <a:lnTo>
                  <a:pt x="0" y="571566"/>
                </a:lnTo>
                <a:lnTo>
                  <a:pt x="0" y="0"/>
                </a:lnTo>
                <a:close/>
              </a:path>
            </a:pathLst>
          </a:custGeom>
          <a:blipFill>
            <a:blip r:embed="rId6"/>
            <a:stretch>
              <a:fillRect l="0" t="0" r="0" b="0"/>
            </a:stretch>
          </a:blipFill>
        </p:spPr>
      </p:sp>
      <p:sp>
        <p:nvSpPr>
          <p:cNvPr name="TextBox 12" id="12"/>
          <p:cNvSpPr txBox="true"/>
          <p:nvPr/>
        </p:nvSpPr>
        <p:spPr>
          <a:xfrm rot="0">
            <a:off x="2767995" y="6957421"/>
            <a:ext cx="4799870" cy="312045"/>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sp>
        <p:nvSpPr>
          <p:cNvPr name="TextBox 13" id="13"/>
          <p:cNvSpPr txBox="true"/>
          <p:nvPr/>
        </p:nvSpPr>
        <p:spPr>
          <a:xfrm rot="0">
            <a:off x="842414" y="1921782"/>
            <a:ext cx="8378745" cy="1409395"/>
          </a:xfrm>
          <a:prstGeom prst="rect">
            <a:avLst/>
          </a:prstGeom>
        </p:spPr>
        <p:txBody>
          <a:bodyPr anchor="t" rtlCol="false" tIns="0" lIns="0" bIns="0" rIns="0">
            <a:spAutoFit/>
          </a:bodyPr>
          <a:lstStyle/>
          <a:p>
            <a:pPr algn="just">
              <a:lnSpc>
                <a:spcPts val="2184"/>
              </a:lnSpc>
            </a:pPr>
            <a:r>
              <a:rPr lang="en-US" sz="1693">
                <a:solidFill>
                  <a:srgbClr val="000000"/>
                </a:solidFill>
                <a:latin typeface="Arial"/>
              </a:rPr>
              <a:t>Regularization, một cách cơ bản, là thay đổi mô hình một chút để tránh overfitting trong khi vẫn giữ được tính tổng quát của nó (tính tổng quát là tính mô tả được nhiều dữ liệu, trong cả tập training và test). Một cách cụ thể hơn, ta sẽ tìm cách di chuyển nghiệm của bài toán tối ưu hàm mất mát tới một điểm gần nó. Hướng di chuyển sẽ là hướng làm cho mô hình ít phức tạp hơn mặc dù giá trị của hàm mất mát có tăng lên một chút.</a:t>
            </a:r>
          </a:p>
        </p:txBody>
      </p:sp>
      <p:sp>
        <p:nvSpPr>
          <p:cNvPr name="TextBox 14" id="14"/>
          <p:cNvSpPr txBox="true"/>
          <p:nvPr/>
        </p:nvSpPr>
        <p:spPr>
          <a:xfrm rot="0">
            <a:off x="1327612" y="3627157"/>
            <a:ext cx="7408510" cy="272605"/>
          </a:xfrm>
          <a:prstGeom prst="rect">
            <a:avLst/>
          </a:prstGeom>
        </p:spPr>
        <p:txBody>
          <a:bodyPr anchor="t" rtlCol="false" tIns="0" lIns="0" bIns="0" rIns="0">
            <a:spAutoFit/>
          </a:bodyPr>
          <a:lstStyle/>
          <a:p>
            <a:pPr algn="l">
              <a:lnSpc>
                <a:spcPts val="1791"/>
              </a:lnSpc>
            </a:pPr>
            <a:r>
              <a:rPr lang="en-US" sz="1493">
                <a:solidFill>
                  <a:srgbClr val="000000"/>
                </a:solidFill>
                <a:latin typeface="Arial"/>
              </a:rPr>
              <a:t>a. Lasso Regularization – L1 Regularization</a:t>
            </a:r>
          </a:p>
        </p:txBody>
      </p:sp>
      <p:sp>
        <p:nvSpPr>
          <p:cNvPr name="TextBox 15" id="15"/>
          <p:cNvSpPr txBox="true"/>
          <p:nvPr/>
        </p:nvSpPr>
        <p:spPr>
          <a:xfrm rot="0">
            <a:off x="1329692" y="5372397"/>
            <a:ext cx="5969150" cy="272605"/>
          </a:xfrm>
          <a:prstGeom prst="rect">
            <a:avLst/>
          </a:prstGeom>
        </p:spPr>
        <p:txBody>
          <a:bodyPr anchor="t" rtlCol="false" tIns="0" lIns="0" bIns="0" rIns="0">
            <a:spAutoFit/>
          </a:bodyPr>
          <a:lstStyle/>
          <a:p>
            <a:pPr algn="l">
              <a:lnSpc>
                <a:spcPts val="1791"/>
              </a:lnSpc>
            </a:pPr>
            <a:r>
              <a:rPr lang="en-US" sz="1493">
                <a:solidFill>
                  <a:srgbClr val="000000"/>
                </a:solidFill>
                <a:latin typeface="Arial"/>
              </a:rPr>
              <a:t>c. Elastic Net Regularization – L1 and L2 Regularization</a:t>
            </a:r>
          </a:p>
        </p:txBody>
      </p:sp>
      <p:sp>
        <p:nvSpPr>
          <p:cNvPr name="TextBox 16" id="16"/>
          <p:cNvSpPr txBox="true"/>
          <p:nvPr/>
        </p:nvSpPr>
        <p:spPr>
          <a:xfrm rot="0">
            <a:off x="1327612" y="591118"/>
            <a:ext cx="7381986" cy="466725"/>
          </a:xfrm>
          <a:prstGeom prst="rect">
            <a:avLst/>
          </a:prstGeom>
        </p:spPr>
        <p:txBody>
          <a:bodyPr anchor="t" rtlCol="false" tIns="0" lIns="0" bIns="0" rIns="0">
            <a:spAutoFit/>
          </a:bodyPr>
          <a:lstStyle/>
          <a:p>
            <a:pPr algn="l">
              <a:lnSpc>
                <a:spcPts val="3607"/>
              </a:lnSpc>
            </a:pPr>
            <a:r>
              <a:rPr lang="en-US" sz="3006" spc="28">
                <a:solidFill>
                  <a:srgbClr val="FF3131"/>
                </a:solidFill>
                <a:latin typeface="TT Rounds Condensed Bold"/>
              </a:rPr>
              <a:t>3.2 Các phương pháp giải quyết overfitting</a:t>
            </a:r>
          </a:p>
        </p:txBody>
      </p:sp>
      <p:sp>
        <p:nvSpPr>
          <p:cNvPr name="TextBox 17" id="17"/>
          <p:cNvSpPr txBox="true"/>
          <p:nvPr/>
        </p:nvSpPr>
        <p:spPr>
          <a:xfrm rot="0">
            <a:off x="842414" y="1569357"/>
            <a:ext cx="2544514" cy="352425"/>
          </a:xfrm>
          <a:prstGeom prst="rect">
            <a:avLst/>
          </a:prstGeom>
        </p:spPr>
        <p:txBody>
          <a:bodyPr anchor="t" rtlCol="false" tIns="0" lIns="0" bIns="0" rIns="0">
            <a:spAutoFit/>
          </a:bodyPr>
          <a:lstStyle/>
          <a:p>
            <a:pPr algn="ctr">
              <a:lnSpc>
                <a:spcPts val="2783"/>
              </a:lnSpc>
              <a:spcBef>
                <a:spcPct val="0"/>
              </a:spcBef>
            </a:pPr>
            <a:r>
              <a:rPr lang="en-US" sz="2319" spc="21">
                <a:solidFill>
                  <a:srgbClr val="000000"/>
                </a:solidFill>
                <a:latin typeface="TT Rounds Condensed Bold"/>
              </a:rPr>
              <a:t>3.2.2. Regularization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76D3FB"/>
        </a:solidFill>
      </p:bgPr>
    </p:bg>
    <p:spTree>
      <p:nvGrpSpPr>
        <p:cNvPr id="1" name=""/>
        <p:cNvGrpSpPr/>
        <p:nvPr/>
      </p:nvGrpSpPr>
      <p:grpSpPr>
        <a:xfrm>
          <a:off x="0" y="0"/>
          <a:ext cx="0" cy="0"/>
          <a:chOff x="0" y="0"/>
          <a:chExt cx="0" cy="0"/>
        </a:xfrm>
      </p:grpSpPr>
      <p:sp>
        <p:nvSpPr>
          <p:cNvPr name="AutoShape 2" id="2"/>
          <p:cNvSpPr/>
          <p:nvPr/>
        </p:nvSpPr>
        <p:spPr>
          <a:xfrm rot="14176">
            <a:off x="2568094" y="6893605"/>
            <a:ext cx="4927562" cy="0"/>
          </a:xfrm>
          <a:prstGeom prst="line">
            <a:avLst/>
          </a:prstGeom>
          <a:ln cap="rnd" w="19050">
            <a:solidFill>
              <a:srgbClr val="A5A5A5"/>
            </a:solidFill>
            <a:prstDash val="solid"/>
            <a:headEnd type="none" len="sm" w="sm"/>
            <a:tailEnd type="none" len="sm" w="sm"/>
          </a:ln>
        </p:spPr>
      </p:sp>
      <p:sp>
        <p:nvSpPr>
          <p:cNvPr name="TextBox 3" id="3"/>
          <p:cNvSpPr txBox="true"/>
          <p:nvPr/>
        </p:nvSpPr>
        <p:spPr>
          <a:xfrm rot="0">
            <a:off x="2767995" y="6957421"/>
            <a:ext cx="4799870" cy="312045"/>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grpSp>
        <p:nvGrpSpPr>
          <p:cNvPr name="Group 4" id="4"/>
          <p:cNvGrpSpPr/>
          <p:nvPr/>
        </p:nvGrpSpPr>
        <p:grpSpPr>
          <a:xfrm rot="0">
            <a:off x="674653" y="529624"/>
            <a:ext cx="8714268" cy="957615"/>
            <a:chOff x="0" y="0"/>
            <a:chExt cx="7256426" cy="797412"/>
          </a:xfrm>
        </p:grpSpPr>
        <p:sp>
          <p:nvSpPr>
            <p:cNvPr name="Freeform 5" id="5"/>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sp>
        <p:nvSpPr>
          <p:cNvPr name="TextBox 6" id="6"/>
          <p:cNvSpPr txBox="true"/>
          <p:nvPr/>
        </p:nvSpPr>
        <p:spPr>
          <a:xfrm rot="0">
            <a:off x="1377497" y="770306"/>
            <a:ext cx="7308756" cy="466725"/>
          </a:xfrm>
          <a:prstGeom prst="rect">
            <a:avLst/>
          </a:prstGeom>
        </p:spPr>
        <p:txBody>
          <a:bodyPr anchor="t" rtlCol="false" tIns="0" lIns="0" bIns="0" rIns="0">
            <a:spAutoFit/>
          </a:bodyPr>
          <a:lstStyle/>
          <a:p>
            <a:pPr algn="l">
              <a:lnSpc>
                <a:spcPts val="3607"/>
              </a:lnSpc>
            </a:pPr>
            <a:r>
              <a:rPr lang="en-US" sz="3006" spc="28">
                <a:solidFill>
                  <a:srgbClr val="FF3131"/>
                </a:solidFill>
                <a:latin typeface="TT Rounds Condensed Bold"/>
              </a:rPr>
              <a:t>3.2 Các phương pháp giải quyết overfitting</a:t>
            </a:r>
          </a:p>
        </p:txBody>
      </p:sp>
      <p:grpSp>
        <p:nvGrpSpPr>
          <p:cNvPr name="Group 7" id="7"/>
          <p:cNvGrpSpPr/>
          <p:nvPr/>
        </p:nvGrpSpPr>
        <p:grpSpPr>
          <a:xfrm rot="0">
            <a:off x="731520" y="1661345"/>
            <a:ext cx="8714268" cy="5174474"/>
            <a:chOff x="0" y="0"/>
            <a:chExt cx="7256426" cy="4308818"/>
          </a:xfrm>
        </p:grpSpPr>
        <p:sp>
          <p:nvSpPr>
            <p:cNvPr name="Freeform 8" id="8"/>
            <p:cNvSpPr/>
            <p:nvPr/>
          </p:nvSpPr>
          <p:spPr>
            <a:xfrm flipH="false" flipV="false" rot="0">
              <a:off x="0" y="0"/>
              <a:ext cx="7256426" cy="4308818"/>
            </a:xfrm>
            <a:custGeom>
              <a:avLst/>
              <a:gdLst/>
              <a:ahLst/>
              <a:cxnLst/>
              <a:rect r="r" b="b" t="t" l="l"/>
              <a:pathLst>
                <a:path h="4308818" w="7256426">
                  <a:moveTo>
                    <a:pt x="7131966" y="4308818"/>
                  </a:moveTo>
                  <a:lnTo>
                    <a:pt x="124460" y="4308818"/>
                  </a:lnTo>
                  <a:cubicBezTo>
                    <a:pt x="55880" y="4308818"/>
                    <a:pt x="0" y="4252938"/>
                    <a:pt x="0" y="4184358"/>
                  </a:cubicBezTo>
                  <a:lnTo>
                    <a:pt x="0" y="124460"/>
                  </a:lnTo>
                  <a:cubicBezTo>
                    <a:pt x="0" y="55880"/>
                    <a:pt x="55880" y="0"/>
                    <a:pt x="124460" y="0"/>
                  </a:cubicBezTo>
                  <a:lnTo>
                    <a:pt x="7131966" y="0"/>
                  </a:lnTo>
                  <a:cubicBezTo>
                    <a:pt x="7200547" y="0"/>
                    <a:pt x="7256426" y="55880"/>
                    <a:pt x="7256426" y="124460"/>
                  </a:cubicBezTo>
                  <a:lnTo>
                    <a:pt x="7256426" y="4184358"/>
                  </a:lnTo>
                  <a:cubicBezTo>
                    <a:pt x="7256426" y="4252938"/>
                    <a:pt x="7200547" y="4308818"/>
                    <a:pt x="7131966" y="4308818"/>
                  </a:cubicBezTo>
                  <a:close/>
                </a:path>
              </a:pathLst>
            </a:custGeom>
            <a:solidFill>
              <a:srgbClr val="FFFFFF"/>
            </a:solidFill>
          </p:spPr>
        </p:sp>
      </p:grpSp>
      <p:sp>
        <p:nvSpPr>
          <p:cNvPr name="TextBox 9" id="9"/>
          <p:cNvSpPr txBox="true"/>
          <p:nvPr/>
        </p:nvSpPr>
        <p:spPr>
          <a:xfrm rot="0">
            <a:off x="1266495" y="2115580"/>
            <a:ext cx="7802868" cy="838200"/>
          </a:xfrm>
          <a:prstGeom prst="rect">
            <a:avLst/>
          </a:prstGeom>
        </p:spPr>
        <p:txBody>
          <a:bodyPr anchor="t" rtlCol="false" tIns="0" lIns="0" bIns="0" rIns="0">
            <a:spAutoFit/>
          </a:bodyPr>
          <a:lstStyle/>
          <a:p>
            <a:pPr algn="just">
              <a:lnSpc>
                <a:spcPts val="2151"/>
              </a:lnSpc>
            </a:pPr>
            <a:r>
              <a:rPr lang="en-US" sz="1793">
                <a:solidFill>
                  <a:srgbClr val="000000"/>
                </a:solidFill>
                <a:latin typeface="Arial"/>
              </a:rPr>
              <a:t>Một trong những nguyên nhân khiến model của bạn trở nên overfitting là: model của bạn quá sâu, phức tạp ( chẳng hạn như nhiều layer, node) trong khi chỉ có chút dữ liệu.</a:t>
            </a:r>
          </a:p>
        </p:txBody>
      </p:sp>
      <p:sp>
        <p:nvSpPr>
          <p:cNvPr name="TextBox 10" id="10"/>
          <p:cNvSpPr txBox="true"/>
          <p:nvPr/>
        </p:nvSpPr>
        <p:spPr>
          <a:xfrm rot="0">
            <a:off x="1294838" y="2999900"/>
            <a:ext cx="7774525" cy="838200"/>
          </a:xfrm>
          <a:prstGeom prst="rect">
            <a:avLst/>
          </a:prstGeom>
        </p:spPr>
        <p:txBody>
          <a:bodyPr anchor="t" rtlCol="false" tIns="0" lIns="0" bIns="0" rIns="0">
            <a:spAutoFit/>
          </a:bodyPr>
          <a:lstStyle/>
          <a:p>
            <a:pPr algn="just">
              <a:lnSpc>
                <a:spcPts val="2151"/>
              </a:lnSpc>
            </a:pPr>
            <a:r>
              <a:rPr lang="en-US" sz="1793">
                <a:solidFill>
                  <a:srgbClr val="000000"/>
                </a:solidFill>
                <a:latin typeface="Arial"/>
              </a:rPr>
              <a:t>Dropout là kĩ thuật giúp tránh overfitting cũng gần giống như regularization bằng cách bỏ đi random p% node của layer =&gt; giúp cho mô hình bớt phức tạp (p thuộc [0.2, 0.5]) .</a:t>
            </a:r>
          </a:p>
        </p:txBody>
      </p:sp>
      <p:sp>
        <p:nvSpPr>
          <p:cNvPr name="Freeform 11" id="11"/>
          <p:cNvSpPr/>
          <p:nvPr/>
        </p:nvSpPr>
        <p:spPr>
          <a:xfrm flipH="false" flipV="false" rot="0">
            <a:off x="1591573" y="3922320"/>
            <a:ext cx="7034240" cy="2750853"/>
          </a:xfrm>
          <a:custGeom>
            <a:avLst/>
            <a:gdLst/>
            <a:ahLst/>
            <a:cxnLst/>
            <a:rect r="r" b="b" t="t" l="l"/>
            <a:pathLst>
              <a:path h="2750853" w="7034240">
                <a:moveTo>
                  <a:pt x="0" y="0"/>
                </a:moveTo>
                <a:lnTo>
                  <a:pt x="7034240" y="0"/>
                </a:lnTo>
                <a:lnTo>
                  <a:pt x="7034240" y="2750853"/>
                </a:lnTo>
                <a:lnTo>
                  <a:pt x="0" y="2750853"/>
                </a:lnTo>
                <a:lnTo>
                  <a:pt x="0" y="0"/>
                </a:lnTo>
                <a:close/>
              </a:path>
            </a:pathLst>
          </a:custGeom>
          <a:blipFill>
            <a:blip r:embed="rId3"/>
            <a:stretch>
              <a:fillRect l="0" t="-4357" r="0" b="-4357"/>
            </a:stretch>
          </a:blipFill>
        </p:spPr>
      </p:sp>
      <p:sp>
        <p:nvSpPr>
          <p:cNvPr name="TextBox 12" id="12"/>
          <p:cNvSpPr txBox="true"/>
          <p:nvPr/>
        </p:nvSpPr>
        <p:spPr>
          <a:xfrm rot="0">
            <a:off x="1266495" y="1706005"/>
            <a:ext cx="1747540" cy="352425"/>
          </a:xfrm>
          <a:prstGeom prst="rect">
            <a:avLst/>
          </a:prstGeom>
        </p:spPr>
        <p:txBody>
          <a:bodyPr anchor="t" rtlCol="false" tIns="0" lIns="0" bIns="0" rIns="0">
            <a:spAutoFit/>
          </a:bodyPr>
          <a:lstStyle/>
          <a:p>
            <a:pPr algn="ctr">
              <a:lnSpc>
                <a:spcPts val="2783"/>
              </a:lnSpc>
              <a:spcBef>
                <a:spcPct val="0"/>
              </a:spcBef>
            </a:pPr>
            <a:r>
              <a:rPr lang="en-US" sz="2319" spc="21">
                <a:solidFill>
                  <a:srgbClr val="000000"/>
                </a:solidFill>
                <a:latin typeface="TT Rounds Condensed Bold"/>
              </a:rPr>
              <a:t>3.2.3 Dropout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76D3FB"/>
        </a:solidFill>
      </p:bgPr>
    </p:bg>
    <p:spTree>
      <p:nvGrpSpPr>
        <p:cNvPr id="1" name=""/>
        <p:cNvGrpSpPr/>
        <p:nvPr/>
      </p:nvGrpSpPr>
      <p:grpSpPr>
        <a:xfrm>
          <a:off x="0" y="0"/>
          <a:ext cx="0" cy="0"/>
          <a:chOff x="0" y="0"/>
          <a:chExt cx="0" cy="0"/>
        </a:xfrm>
      </p:grpSpPr>
      <p:sp>
        <p:nvSpPr>
          <p:cNvPr name="AutoShape 2" id="2"/>
          <p:cNvSpPr/>
          <p:nvPr/>
        </p:nvSpPr>
        <p:spPr>
          <a:xfrm rot="14176">
            <a:off x="2568094" y="6893605"/>
            <a:ext cx="4927562" cy="0"/>
          </a:xfrm>
          <a:prstGeom prst="line">
            <a:avLst/>
          </a:prstGeom>
          <a:ln cap="rnd" w="19050">
            <a:solidFill>
              <a:srgbClr val="A5A5A5"/>
            </a:solidFill>
            <a:prstDash val="solid"/>
            <a:headEnd type="none" len="sm" w="sm"/>
            <a:tailEnd type="none" len="sm" w="sm"/>
          </a:ln>
        </p:spPr>
      </p:sp>
      <p:grpSp>
        <p:nvGrpSpPr>
          <p:cNvPr name="Group 3" id="3"/>
          <p:cNvGrpSpPr/>
          <p:nvPr/>
        </p:nvGrpSpPr>
        <p:grpSpPr>
          <a:xfrm rot="0">
            <a:off x="674653" y="529624"/>
            <a:ext cx="8714268" cy="957615"/>
            <a:chOff x="0" y="0"/>
            <a:chExt cx="7256426" cy="797412"/>
          </a:xfrm>
        </p:grpSpPr>
        <p:sp>
          <p:nvSpPr>
            <p:cNvPr name="Freeform 4" id="4"/>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grpSp>
        <p:nvGrpSpPr>
          <p:cNvPr name="Group 5" id="5"/>
          <p:cNvGrpSpPr/>
          <p:nvPr/>
        </p:nvGrpSpPr>
        <p:grpSpPr>
          <a:xfrm rot="0">
            <a:off x="731520" y="1661345"/>
            <a:ext cx="8714268" cy="5174474"/>
            <a:chOff x="0" y="0"/>
            <a:chExt cx="7256426" cy="4308818"/>
          </a:xfrm>
        </p:grpSpPr>
        <p:sp>
          <p:nvSpPr>
            <p:cNvPr name="Freeform 6" id="6"/>
            <p:cNvSpPr/>
            <p:nvPr/>
          </p:nvSpPr>
          <p:spPr>
            <a:xfrm flipH="false" flipV="false" rot="0">
              <a:off x="0" y="0"/>
              <a:ext cx="7256426" cy="4308818"/>
            </a:xfrm>
            <a:custGeom>
              <a:avLst/>
              <a:gdLst/>
              <a:ahLst/>
              <a:cxnLst/>
              <a:rect r="r" b="b" t="t" l="l"/>
              <a:pathLst>
                <a:path h="4308818" w="7256426">
                  <a:moveTo>
                    <a:pt x="7131966" y="4308818"/>
                  </a:moveTo>
                  <a:lnTo>
                    <a:pt x="124460" y="4308818"/>
                  </a:lnTo>
                  <a:cubicBezTo>
                    <a:pt x="55880" y="4308818"/>
                    <a:pt x="0" y="4252938"/>
                    <a:pt x="0" y="4184358"/>
                  </a:cubicBezTo>
                  <a:lnTo>
                    <a:pt x="0" y="124460"/>
                  </a:lnTo>
                  <a:cubicBezTo>
                    <a:pt x="0" y="55880"/>
                    <a:pt x="55880" y="0"/>
                    <a:pt x="124460" y="0"/>
                  </a:cubicBezTo>
                  <a:lnTo>
                    <a:pt x="7131966" y="0"/>
                  </a:lnTo>
                  <a:cubicBezTo>
                    <a:pt x="7200547" y="0"/>
                    <a:pt x="7256426" y="55880"/>
                    <a:pt x="7256426" y="124460"/>
                  </a:cubicBezTo>
                  <a:lnTo>
                    <a:pt x="7256426" y="4184358"/>
                  </a:lnTo>
                  <a:cubicBezTo>
                    <a:pt x="7256426" y="4252938"/>
                    <a:pt x="7200547" y="4308818"/>
                    <a:pt x="7131966" y="4308818"/>
                  </a:cubicBezTo>
                  <a:close/>
                </a:path>
              </a:pathLst>
            </a:custGeom>
            <a:solidFill>
              <a:srgbClr val="FFFFFF"/>
            </a:solidFill>
          </p:spPr>
        </p:sp>
      </p:grpSp>
      <p:sp>
        <p:nvSpPr>
          <p:cNvPr name="Freeform 7" id="7"/>
          <p:cNvSpPr/>
          <p:nvPr/>
        </p:nvSpPr>
        <p:spPr>
          <a:xfrm flipH="false" flipV="false" rot="0">
            <a:off x="4822828" y="1715530"/>
            <a:ext cx="3699313" cy="2754288"/>
          </a:xfrm>
          <a:custGeom>
            <a:avLst/>
            <a:gdLst/>
            <a:ahLst/>
            <a:cxnLst/>
            <a:rect r="r" b="b" t="t" l="l"/>
            <a:pathLst>
              <a:path h="2754288" w="3699313">
                <a:moveTo>
                  <a:pt x="0" y="0"/>
                </a:moveTo>
                <a:lnTo>
                  <a:pt x="3699313" y="0"/>
                </a:lnTo>
                <a:lnTo>
                  <a:pt x="3699313" y="2754288"/>
                </a:lnTo>
                <a:lnTo>
                  <a:pt x="0" y="2754288"/>
                </a:lnTo>
                <a:lnTo>
                  <a:pt x="0" y="0"/>
                </a:lnTo>
                <a:close/>
              </a:path>
            </a:pathLst>
          </a:custGeom>
          <a:blipFill>
            <a:blip r:embed="rId3"/>
            <a:stretch>
              <a:fillRect l="0" t="-1398" r="0" b="0"/>
            </a:stretch>
          </a:blipFill>
        </p:spPr>
      </p:sp>
      <p:sp>
        <p:nvSpPr>
          <p:cNvPr name="TextBox 8" id="8"/>
          <p:cNvSpPr txBox="true"/>
          <p:nvPr/>
        </p:nvSpPr>
        <p:spPr>
          <a:xfrm rot="0">
            <a:off x="2767995" y="6957421"/>
            <a:ext cx="4799870" cy="312045"/>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sp>
        <p:nvSpPr>
          <p:cNvPr name="TextBox 9" id="9"/>
          <p:cNvSpPr txBox="true"/>
          <p:nvPr/>
        </p:nvSpPr>
        <p:spPr>
          <a:xfrm rot="0">
            <a:off x="1377497" y="770306"/>
            <a:ext cx="7308756" cy="466725"/>
          </a:xfrm>
          <a:prstGeom prst="rect">
            <a:avLst/>
          </a:prstGeom>
        </p:spPr>
        <p:txBody>
          <a:bodyPr anchor="t" rtlCol="false" tIns="0" lIns="0" bIns="0" rIns="0">
            <a:spAutoFit/>
          </a:bodyPr>
          <a:lstStyle/>
          <a:p>
            <a:pPr algn="l">
              <a:lnSpc>
                <a:spcPts val="3607"/>
              </a:lnSpc>
            </a:pPr>
            <a:r>
              <a:rPr lang="en-US" sz="3006" spc="28">
                <a:solidFill>
                  <a:srgbClr val="FF3131"/>
                </a:solidFill>
                <a:latin typeface="TT Rounds Condensed Bold"/>
              </a:rPr>
              <a:t>3.2 Các phương pháp giải quyết overfitting</a:t>
            </a:r>
          </a:p>
        </p:txBody>
      </p:sp>
      <p:sp>
        <p:nvSpPr>
          <p:cNvPr name="TextBox 10" id="10"/>
          <p:cNvSpPr txBox="true"/>
          <p:nvPr/>
        </p:nvSpPr>
        <p:spPr>
          <a:xfrm rot="0">
            <a:off x="1266495" y="2258455"/>
            <a:ext cx="2835460" cy="1905000"/>
          </a:xfrm>
          <a:prstGeom prst="rect">
            <a:avLst/>
          </a:prstGeom>
        </p:spPr>
        <p:txBody>
          <a:bodyPr anchor="t" rtlCol="false" tIns="0" lIns="0" bIns="0" rIns="0">
            <a:spAutoFit/>
          </a:bodyPr>
          <a:lstStyle/>
          <a:p>
            <a:pPr algn="just">
              <a:lnSpc>
                <a:spcPts val="2151"/>
              </a:lnSpc>
            </a:pPr>
            <a:r>
              <a:rPr lang="en-US" sz="1793">
                <a:solidFill>
                  <a:srgbClr val="000000"/>
                </a:solidFill>
                <a:latin typeface="Arial"/>
              </a:rPr>
              <a:t>Theo dõi độ chính xác của mô hình trên tập validation sau mỗi epoch. Nếu độ chính xác không cải thiện hoặc qua điểm nhạy cảm. Ta sẽ dừng huấn luyện để tránh overfitting</a:t>
            </a:r>
          </a:p>
        </p:txBody>
      </p:sp>
      <p:sp>
        <p:nvSpPr>
          <p:cNvPr name="TextBox 11" id="11"/>
          <p:cNvSpPr txBox="true"/>
          <p:nvPr/>
        </p:nvSpPr>
        <p:spPr>
          <a:xfrm rot="0">
            <a:off x="1266495" y="1715530"/>
            <a:ext cx="2582614" cy="352425"/>
          </a:xfrm>
          <a:prstGeom prst="rect">
            <a:avLst/>
          </a:prstGeom>
        </p:spPr>
        <p:txBody>
          <a:bodyPr anchor="t" rtlCol="false" tIns="0" lIns="0" bIns="0" rIns="0">
            <a:spAutoFit/>
          </a:bodyPr>
          <a:lstStyle/>
          <a:p>
            <a:pPr algn="ctr">
              <a:lnSpc>
                <a:spcPts val="2783"/>
              </a:lnSpc>
              <a:spcBef>
                <a:spcPct val="0"/>
              </a:spcBef>
            </a:pPr>
            <a:r>
              <a:rPr lang="en-US" sz="2319" spc="21">
                <a:solidFill>
                  <a:srgbClr val="000000"/>
                </a:solidFill>
                <a:latin typeface="TT Rounds Condensed Bold"/>
              </a:rPr>
              <a:t>3.2.4 Early stopping  </a:t>
            </a:r>
          </a:p>
        </p:txBody>
      </p:sp>
      <p:sp>
        <p:nvSpPr>
          <p:cNvPr name="TextBox 12" id="12"/>
          <p:cNvSpPr txBox="true"/>
          <p:nvPr/>
        </p:nvSpPr>
        <p:spPr>
          <a:xfrm rot="0">
            <a:off x="-1672908" y="4392055"/>
            <a:ext cx="8714268" cy="333375"/>
          </a:xfrm>
          <a:prstGeom prst="rect">
            <a:avLst/>
          </a:prstGeom>
        </p:spPr>
        <p:txBody>
          <a:bodyPr anchor="t" rtlCol="false" tIns="0" lIns="0" bIns="0" rIns="0">
            <a:spAutoFit/>
          </a:bodyPr>
          <a:lstStyle/>
          <a:p>
            <a:pPr algn="ctr">
              <a:lnSpc>
                <a:spcPts val="2663"/>
              </a:lnSpc>
              <a:spcBef>
                <a:spcPct val="0"/>
              </a:spcBef>
            </a:pPr>
            <a:r>
              <a:rPr lang="en-US" sz="2219" spc="20">
                <a:solidFill>
                  <a:srgbClr val="000000"/>
                </a:solidFill>
                <a:latin typeface="TT Rounds Condensed Bold"/>
              </a:rPr>
              <a:t>3.2.5 </a:t>
            </a:r>
            <a:r>
              <a:rPr lang="en-US" sz="2219" spc="20">
                <a:solidFill>
                  <a:srgbClr val="000000"/>
                </a:solidFill>
                <a:latin typeface="TT Rounds Condensed Bold"/>
              </a:rPr>
              <a:t>Loại bỏ đặc trưng</a:t>
            </a:r>
          </a:p>
        </p:txBody>
      </p:sp>
      <p:sp>
        <p:nvSpPr>
          <p:cNvPr name="TextBox 13" id="13"/>
          <p:cNvSpPr txBox="true"/>
          <p:nvPr/>
        </p:nvSpPr>
        <p:spPr>
          <a:xfrm rot="0">
            <a:off x="1256975" y="4777837"/>
            <a:ext cx="7821910" cy="866775"/>
          </a:xfrm>
          <a:prstGeom prst="rect">
            <a:avLst/>
          </a:prstGeom>
        </p:spPr>
        <p:txBody>
          <a:bodyPr anchor="t" rtlCol="false" tIns="0" lIns="0" bIns="0" rIns="0">
            <a:spAutoFit/>
          </a:bodyPr>
          <a:lstStyle/>
          <a:p>
            <a:pPr algn="just">
              <a:lnSpc>
                <a:spcPts val="2184"/>
              </a:lnSpc>
              <a:spcBef>
                <a:spcPct val="0"/>
              </a:spcBef>
            </a:pPr>
            <a:r>
              <a:rPr lang="en-US" sz="1820" spc="17">
                <a:solidFill>
                  <a:srgbClr val="000000"/>
                </a:solidFill>
                <a:latin typeface="Arial"/>
              </a:rPr>
              <a:t>Việc loại bỏ đặc trưng không được coi là một quy tắc cứng và nhanh chóng, mà phải được xem xét và đánh giá kỹ lưỡng dựa trên từng trường hợp cụ thể.</a:t>
            </a:r>
          </a:p>
        </p:txBody>
      </p:sp>
      <p:sp>
        <p:nvSpPr>
          <p:cNvPr name="TextBox 14" id="14"/>
          <p:cNvSpPr txBox="true"/>
          <p:nvPr/>
        </p:nvSpPr>
        <p:spPr>
          <a:xfrm rot="0">
            <a:off x="810796" y="5701762"/>
            <a:ext cx="8714268" cy="314325"/>
          </a:xfrm>
          <a:prstGeom prst="rect">
            <a:avLst/>
          </a:prstGeom>
        </p:spPr>
        <p:txBody>
          <a:bodyPr anchor="t" rtlCol="false" tIns="0" lIns="0" bIns="0" rIns="0">
            <a:spAutoFit/>
          </a:bodyPr>
          <a:lstStyle/>
          <a:p>
            <a:pPr algn="ctr">
              <a:lnSpc>
                <a:spcPts val="2184"/>
              </a:lnSpc>
              <a:spcBef>
                <a:spcPct val="0"/>
              </a:spcBef>
            </a:pPr>
            <a:r>
              <a:rPr lang="en-US" sz="1820" spc="17">
                <a:solidFill>
                  <a:srgbClr val="000000"/>
                </a:solidFill>
                <a:latin typeface="Arial"/>
              </a:rPr>
              <a:t>Loại bỏ các đặc trưng có độ quan trọng thấp, trùng lặp và không liên quan.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76D3FB"/>
        </a:solidFill>
      </p:bgPr>
    </p:bg>
    <p:spTree>
      <p:nvGrpSpPr>
        <p:cNvPr id="1" name=""/>
        <p:cNvGrpSpPr/>
        <p:nvPr/>
      </p:nvGrpSpPr>
      <p:grpSpPr>
        <a:xfrm>
          <a:off x="0" y="0"/>
          <a:ext cx="0" cy="0"/>
          <a:chOff x="0" y="0"/>
          <a:chExt cx="0" cy="0"/>
        </a:xfrm>
      </p:grpSpPr>
      <p:grpSp>
        <p:nvGrpSpPr>
          <p:cNvPr name="Group 2" id="2"/>
          <p:cNvGrpSpPr/>
          <p:nvPr/>
        </p:nvGrpSpPr>
        <p:grpSpPr>
          <a:xfrm rot="0">
            <a:off x="519666" y="456924"/>
            <a:ext cx="8714268" cy="957615"/>
            <a:chOff x="0" y="0"/>
            <a:chExt cx="7256426" cy="797412"/>
          </a:xfrm>
        </p:grpSpPr>
        <p:sp>
          <p:nvSpPr>
            <p:cNvPr name="Freeform 3" id="3"/>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sp>
        <p:nvSpPr>
          <p:cNvPr name="TextBox 4" id="4"/>
          <p:cNvSpPr txBox="true"/>
          <p:nvPr/>
        </p:nvSpPr>
        <p:spPr>
          <a:xfrm rot="0">
            <a:off x="1468307" y="718773"/>
            <a:ext cx="7090327" cy="500592"/>
          </a:xfrm>
          <a:prstGeom prst="rect">
            <a:avLst/>
          </a:prstGeom>
        </p:spPr>
        <p:txBody>
          <a:bodyPr anchor="t" rtlCol="false" tIns="0" lIns="0" bIns="0" rIns="0">
            <a:spAutoFit/>
          </a:bodyPr>
          <a:lstStyle/>
          <a:p>
            <a:pPr>
              <a:lnSpc>
                <a:spcPts val="3733"/>
              </a:lnSpc>
            </a:pPr>
            <a:r>
              <a:rPr lang="en-US" sz="3733">
                <a:solidFill>
                  <a:srgbClr val="FF3131"/>
                </a:solidFill>
                <a:latin typeface="Roboto Bold"/>
              </a:rPr>
              <a:t>MỤC TIÊU TẠO RA MÔ HÌNH</a:t>
            </a:r>
          </a:p>
        </p:txBody>
      </p:sp>
      <p:grpSp>
        <p:nvGrpSpPr>
          <p:cNvPr name="Group 5" id="5"/>
          <p:cNvGrpSpPr/>
          <p:nvPr/>
        </p:nvGrpSpPr>
        <p:grpSpPr>
          <a:xfrm rot="0">
            <a:off x="-12620" y="1698172"/>
            <a:ext cx="2370205" cy="5162977"/>
            <a:chOff x="0" y="0"/>
            <a:chExt cx="1064507" cy="2318797"/>
          </a:xfrm>
        </p:grpSpPr>
        <p:sp>
          <p:nvSpPr>
            <p:cNvPr name="Freeform 6" id="6"/>
            <p:cNvSpPr/>
            <p:nvPr/>
          </p:nvSpPr>
          <p:spPr>
            <a:xfrm flipH="false" flipV="false" rot="0">
              <a:off x="0" y="0"/>
              <a:ext cx="1064507" cy="2318797"/>
            </a:xfrm>
            <a:custGeom>
              <a:avLst/>
              <a:gdLst/>
              <a:ahLst/>
              <a:cxnLst/>
              <a:rect r="r" b="b" t="t" l="l"/>
              <a:pathLst>
                <a:path h="2318797" w="1064507">
                  <a:moveTo>
                    <a:pt x="0" y="0"/>
                  </a:moveTo>
                  <a:lnTo>
                    <a:pt x="1064507" y="0"/>
                  </a:lnTo>
                  <a:lnTo>
                    <a:pt x="1064507" y="2318797"/>
                  </a:lnTo>
                  <a:lnTo>
                    <a:pt x="0" y="2318797"/>
                  </a:lnTo>
                  <a:close/>
                </a:path>
              </a:pathLst>
            </a:custGeom>
            <a:solidFill>
              <a:srgbClr val="FFFFFF"/>
            </a:solidFill>
          </p:spPr>
        </p:sp>
      </p:grpSp>
      <p:sp>
        <p:nvSpPr>
          <p:cNvPr name="TextBox 7" id="7"/>
          <p:cNvSpPr txBox="true"/>
          <p:nvPr/>
        </p:nvSpPr>
        <p:spPr>
          <a:xfrm rot="0">
            <a:off x="890827" y="1660072"/>
            <a:ext cx="563310" cy="358818"/>
          </a:xfrm>
          <a:prstGeom prst="rect">
            <a:avLst/>
          </a:prstGeom>
        </p:spPr>
        <p:txBody>
          <a:bodyPr anchor="t" rtlCol="false" tIns="0" lIns="0" bIns="0" rIns="0">
            <a:spAutoFit/>
          </a:bodyPr>
          <a:lstStyle/>
          <a:p>
            <a:pPr algn="ctr">
              <a:lnSpc>
                <a:spcPts val="2948"/>
              </a:lnSpc>
            </a:pPr>
            <a:r>
              <a:rPr lang="en-US" sz="2106">
                <a:solidFill>
                  <a:srgbClr val="2E2E2E"/>
                </a:solidFill>
                <a:latin typeface="Canva Sans Bold"/>
              </a:rPr>
              <a:t>kNN</a:t>
            </a:r>
          </a:p>
        </p:txBody>
      </p:sp>
      <p:grpSp>
        <p:nvGrpSpPr>
          <p:cNvPr name="Group 8" id="8"/>
          <p:cNvGrpSpPr/>
          <p:nvPr/>
        </p:nvGrpSpPr>
        <p:grpSpPr>
          <a:xfrm rot="0">
            <a:off x="2430248" y="1698172"/>
            <a:ext cx="2388604" cy="5162977"/>
            <a:chOff x="0" y="0"/>
            <a:chExt cx="1072770" cy="2318797"/>
          </a:xfrm>
        </p:grpSpPr>
        <p:sp>
          <p:nvSpPr>
            <p:cNvPr name="Freeform 9" id="9"/>
            <p:cNvSpPr/>
            <p:nvPr/>
          </p:nvSpPr>
          <p:spPr>
            <a:xfrm flipH="false" flipV="false" rot="0">
              <a:off x="0" y="0"/>
              <a:ext cx="1072770" cy="2318797"/>
            </a:xfrm>
            <a:custGeom>
              <a:avLst/>
              <a:gdLst/>
              <a:ahLst/>
              <a:cxnLst/>
              <a:rect r="r" b="b" t="t" l="l"/>
              <a:pathLst>
                <a:path h="2318797" w="1072770">
                  <a:moveTo>
                    <a:pt x="0" y="0"/>
                  </a:moveTo>
                  <a:lnTo>
                    <a:pt x="1072770" y="0"/>
                  </a:lnTo>
                  <a:lnTo>
                    <a:pt x="1072770" y="2318797"/>
                  </a:lnTo>
                  <a:lnTo>
                    <a:pt x="0" y="2318797"/>
                  </a:lnTo>
                  <a:close/>
                </a:path>
              </a:pathLst>
            </a:custGeom>
            <a:solidFill>
              <a:srgbClr val="FFFFFF"/>
            </a:solidFill>
          </p:spPr>
        </p:sp>
      </p:grpSp>
      <p:grpSp>
        <p:nvGrpSpPr>
          <p:cNvPr name="Group 10" id="10"/>
          <p:cNvGrpSpPr/>
          <p:nvPr/>
        </p:nvGrpSpPr>
        <p:grpSpPr>
          <a:xfrm rot="0">
            <a:off x="4879812" y="1698172"/>
            <a:ext cx="2389521" cy="5162977"/>
            <a:chOff x="0" y="0"/>
            <a:chExt cx="1073182" cy="2318797"/>
          </a:xfrm>
        </p:grpSpPr>
        <p:sp>
          <p:nvSpPr>
            <p:cNvPr name="Freeform 11" id="11"/>
            <p:cNvSpPr/>
            <p:nvPr/>
          </p:nvSpPr>
          <p:spPr>
            <a:xfrm flipH="false" flipV="false" rot="0">
              <a:off x="0" y="0"/>
              <a:ext cx="1073182" cy="2318797"/>
            </a:xfrm>
            <a:custGeom>
              <a:avLst/>
              <a:gdLst/>
              <a:ahLst/>
              <a:cxnLst/>
              <a:rect r="r" b="b" t="t" l="l"/>
              <a:pathLst>
                <a:path h="2318797" w="1073182">
                  <a:moveTo>
                    <a:pt x="0" y="0"/>
                  </a:moveTo>
                  <a:lnTo>
                    <a:pt x="1073182" y="0"/>
                  </a:lnTo>
                  <a:lnTo>
                    <a:pt x="1073182" y="2318797"/>
                  </a:lnTo>
                  <a:lnTo>
                    <a:pt x="0" y="2318797"/>
                  </a:lnTo>
                  <a:close/>
                </a:path>
              </a:pathLst>
            </a:custGeom>
            <a:solidFill>
              <a:srgbClr val="FFFFFF"/>
            </a:solidFill>
          </p:spPr>
        </p:sp>
      </p:grpSp>
      <p:grpSp>
        <p:nvGrpSpPr>
          <p:cNvPr name="Group 12" id="12"/>
          <p:cNvGrpSpPr/>
          <p:nvPr/>
        </p:nvGrpSpPr>
        <p:grpSpPr>
          <a:xfrm rot="0">
            <a:off x="7330294" y="1698172"/>
            <a:ext cx="2423306" cy="5162977"/>
            <a:chOff x="0" y="0"/>
            <a:chExt cx="1088356" cy="2318797"/>
          </a:xfrm>
        </p:grpSpPr>
        <p:sp>
          <p:nvSpPr>
            <p:cNvPr name="Freeform 13" id="13"/>
            <p:cNvSpPr/>
            <p:nvPr/>
          </p:nvSpPr>
          <p:spPr>
            <a:xfrm flipH="false" flipV="false" rot="0">
              <a:off x="0" y="0"/>
              <a:ext cx="1088356" cy="2318797"/>
            </a:xfrm>
            <a:custGeom>
              <a:avLst/>
              <a:gdLst/>
              <a:ahLst/>
              <a:cxnLst/>
              <a:rect r="r" b="b" t="t" l="l"/>
              <a:pathLst>
                <a:path h="2318797" w="1088356">
                  <a:moveTo>
                    <a:pt x="0" y="0"/>
                  </a:moveTo>
                  <a:lnTo>
                    <a:pt x="1088356" y="0"/>
                  </a:lnTo>
                  <a:lnTo>
                    <a:pt x="1088356" y="2318797"/>
                  </a:lnTo>
                  <a:lnTo>
                    <a:pt x="0" y="2318797"/>
                  </a:lnTo>
                  <a:close/>
                </a:path>
              </a:pathLst>
            </a:custGeom>
            <a:solidFill>
              <a:srgbClr val="FFFFFF"/>
            </a:solidFill>
          </p:spPr>
        </p:sp>
      </p:grpSp>
      <p:sp>
        <p:nvSpPr>
          <p:cNvPr name="TextBox 14" id="14"/>
          <p:cNvSpPr txBox="true"/>
          <p:nvPr/>
        </p:nvSpPr>
        <p:spPr>
          <a:xfrm rot="0">
            <a:off x="2459045" y="1660072"/>
            <a:ext cx="2319307" cy="358818"/>
          </a:xfrm>
          <a:prstGeom prst="rect">
            <a:avLst/>
          </a:prstGeom>
        </p:spPr>
        <p:txBody>
          <a:bodyPr anchor="t" rtlCol="false" tIns="0" lIns="0" bIns="0" rIns="0">
            <a:spAutoFit/>
          </a:bodyPr>
          <a:lstStyle/>
          <a:p>
            <a:pPr algn="ctr">
              <a:lnSpc>
                <a:spcPts val="2948"/>
              </a:lnSpc>
            </a:pPr>
            <a:r>
              <a:rPr lang="en-US" sz="2106">
                <a:solidFill>
                  <a:srgbClr val="2E2E2E"/>
                </a:solidFill>
                <a:latin typeface="Canva Sans Bold"/>
              </a:rPr>
              <a:t>Linear Regression</a:t>
            </a:r>
          </a:p>
        </p:txBody>
      </p:sp>
      <p:sp>
        <p:nvSpPr>
          <p:cNvPr name="TextBox 15" id="15"/>
          <p:cNvSpPr txBox="true"/>
          <p:nvPr/>
        </p:nvSpPr>
        <p:spPr>
          <a:xfrm rot="0">
            <a:off x="5251588" y="1660072"/>
            <a:ext cx="1596076" cy="358818"/>
          </a:xfrm>
          <a:prstGeom prst="rect">
            <a:avLst/>
          </a:prstGeom>
        </p:spPr>
        <p:txBody>
          <a:bodyPr anchor="t" rtlCol="false" tIns="0" lIns="0" bIns="0" rIns="0">
            <a:spAutoFit/>
          </a:bodyPr>
          <a:lstStyle/>
          <a:p>
            <a:pPr algn="ctr">
              <a:lnSpc>
                <a:spcPts val="2948"/>
              </a:lnSpc>
            </a:pPr>
            <a:r>
              <a:rPr lang="en-US" sz="2106">
                <a:solidFill>
                  <a:srgbClr val="2E2E2E"/>
                </a:solidFill>
                <a:latin typeface="Canva Sans Bold"/>
              </a:rPr>
              <a:t>Naive Bayes</a:t>
            </a:r>
          </a:p>
        </p:txBody>
      </p:sp>
      <p:sp>
        <p:nvSpPr>
          <p:cNvPr name="TextBox 16" id="16"/>
          <p:cNvSpPr txBox="true"/>
          <p:nvPr/>
        </p:nvSpPr>
        <p:spPr>
          <a:xfrm rot="0">
            <a:off x="7668188" y="1660072"/>
            <a:ext cx="1780892" cy="358818"/>
          </a:xfrm>
          <a:prstGeom prst="rect">
            <a:avLst/>
          </a:prstGeom>
        </p:spPr>
        <p:txBody>
          <a:bodyPr anchor="t" rtlCol="false" tIns="0" lIns="0" bIns="0" rIns="0">
            <a:spAutoFit/>
          </a:bodyPr>
          <a:lstStyle/>
          <a:p>
            <a:pPr algn="ctr">
              <a:lnSpc>
                <a:spcPts val="2948"/>
              </a:lnSpc>
            </a:pPr>
            <a:r>
              <a:rPr lang="en-US" sz="2106">
                <a:solidFill>
                  <a:srgbClr val="2E2E2E"/>
                </a:solidFill>
                <a:latin typeface="Canva Sans Bold"/>
              </a:rPr>
              <a:t>Decision Tree</a:t>
            </a:r>
          </a:p>
        </p:txBody>
      </p:sp>
      <p:sp>
        <p:nvSpPr>
          <p:cNvPr name="TextBox 17" id="17"/>
          <p:cNvSpPr txBox="true"/>
          <p:nvPr/>
        </p:nvSpPr>
        <p:spPr>
          <a:xfrm rot="0">
            <a:off x="78320" y="2180243"/>
            <a:ext cx="2189368" cy="4132210"/>
          </a:xfrm>
          <a:prstGeom prst="rect">
            <a:avLst/>
          </a:prstGeom>
        </p:spPr>
        <p:txBody>
          <a:bodyPr anchor="t" rtlCol="false" tIns="0" lIns="0" bIns="0" rIns="0">
            <a:spAutoFit/>
          </a:bodyPr>
          <a:lstStyle/>
          <a:p>
            <a:pPr algn="just">
              <a:lnSpc>
                <a:spcPts val="2190"/>
              </a:lnSpc>
            </a:pPr>
            <a:r>
              <a:rPr lang="en-US" sz="1564">
                <a:solidFill>
                  <a:srgbClr val="2E2E2E"/>
                </a:solidFill>
                <a:latin typeface="Canva Sans"/>
              </a:rPr>
              <a:t>Thực </a:t>
            </a:r>
            <a:r>
              <a:rPr lang="en-US" sz="1564">
                <a:solidFill>
                  <a:srgbClr val="2E2E2E"/>
                </a:solidFill>
                <a:latin typeface="Canva Sans"/>
              </a:rPr>
              <a:t>hiện dự đoán hoặc phân loại dựa trên một phương pháp học có giám sát. KNN là một thuật toán đơn giản nhưng hiệu quả được sử dụng cho cả việc dự đoán và phân loại.</a:t>
            </a:r>
          </a:p>
          <a:p>
            <a:pPr algn="just">
              <a:lnSpc>
                <a:spcPts val="2190"/>
              </a:lnSpc>
            </a:pPr>
            <a:r>
              <a:rPr lang="en-US" sz="1564">
                <a:solidFill>
                  <a:srgbClr val="2E2E2E"/>
                </a:solidFill>
                <a:latin typeface="Canva Sans"/>
              </a:rPr>
              <a:t>Phân loại văn bản:    email hoặc spam</a:t>
            </a:r>
          </a:p>
          <a:p>
            <a:pPr algn="just">
              <a:lnSpc>
                <a:spcPts val="2190"/>
              </a:lnSpc>
            </a:pPr>
            <a:r>
              <a:rPr lang="en-US" sz="1564">
                <a:solidFill>
                  <a:srgbClr val="2E2E2E"/>
                </a:solidFill>
                <a:latin typeface="Canva Sans"/>
              </a:rPr>
              <a:t>Phân loại ảnh: dựa trên hình ảnh như màu sắc...</a:t>
            </a:r>
          </a:p>
          <a:p>
            <a:pPr algn="just">
              <a:lnSpc>
                <a:spcPts val="2190"/>
              </a:lnSpc>
            </a:pPr>
          </a:p>
        </p:txBody>
      </p:sp>
      <p:sp>
        <p:nvSpPr>
          <p:cNvPr name="TextBox 18" id="18"/>
          <p:cNvSpPr txBox="true"/>
          <p:nvPr/>
        </p:nvSpPr>
        <p:spPr>
          <a:xfrm rot="0">
            <a:off x="2524015" y="2180243"/>
            <a:ext cx="2189368" cy="4408435"/>
          </a:xfrm>
          <a:prstGeom prst="rect">
            <a:avLst/>
          </a:prstGeom>
        </p:spPr>
        <p:txBody>
          <a:bodyPr anchor="t" rtlCol="false" tIns="0" lIns="0" bIns="0" rIns="0">
            <a:spAutoFit/>
          </a:bodyPr>
          <a:lstStyle/>
          <a:p>
            <a:pPr algn="just">
              <a:lnSpc>
                <a:spcPts val="2190"/>
              </a:lnSpc>
            </a:pPr>
            <a:r>
              <a:rPr lang="en-US" sz="1564">
                <a:solidFill>
                  <a:srgbClr val="2E2E2E"/>
                </a:solidFill>
                <a:latin typeface="Canva Sans"/>
              </a:rPr>
              <a:t>Để xây dựng một </a:t>
            </a:r>
            <a:r>
              <a:rPr lang="en-US" sz="1564">
                <a:solidFill>
                  <a:srgbClr val="2E2E2E"/>
                </a:solidFill>
                <a:latin typeface="Canva Sans"/>
              </a:rPr>
              <a:t>mối quan hệ dự đoán giữa một tập hợp các đặc trưng đầu vào và một</a:t>
            </a:r>
          </a:p>
          <a:p>
            <a:pPr algn="just">
              <a:lnSpc>
                <a:spcPts val="2190"/>
              </a:lnSpc>
            </a:pPr>
            <a:r>
              <a:rPr lang="en-US" sz="1564">
                <a:solidFill>
                  <a:srgbClr val="2E2E2E"/>
                </a:solidFill>
                <a:latin typeface="Canva Sans"/>
              </a:rPr>
              <a:t>biến mục tiêu liên tục. </a:t>
            </a:r>
          </a:p>
          <a:p>
            <a:pPr algn="just">
              <a:lnSpc>
                <a:spcPts val="2190"/>
              </a:lnSpc>
            </a:pPr>
            <a:r>
              <a:rPr lang="en-US" sz="1564">
                <a:solidFill>
                  <a:srgbClr val="2E2E2E"/>
                </a:solidFill>
                <a:latin typeface="Canva Sans"/>
              </a:rPr>
              <a:t>Nó dự đoán một giá trị số liên tục. Các mô hình hồi quy tuyến tính nhằm tìm mối quan hệ tuyến tính giữa các đặc trưng đầu vào và biến mục tiêu. </a:t>
            </a:r>
          </a:p>
          <a:p>
            <a:pPr algn="just">
              <a:lnSpc>
                <a:spcPts val="2190"/>
              </a:lnSpc>
            </a:pPr>
            <a:r>
              <a:rPr lang="en-US" sz="1564">
                <a:solidFill>
                  <a:srgbClr val="2E2E2E"/>
                </a:solidFill>
                <a:latin typeface="Canva Sans"/>
              </a:rPr>
              <a:t>Dự đoán giá nhà, dự đoán doanh số bán hàng</a:t>
            </a:r>
          </a:p>
          <a:p>
            <a:pPr algn="just">
              <a:lnSpc>
                <a:spcPts val="2190"/>
              </a:lnSpc>
            </a:pPr>
          </a:p>
        </p:txBody>
      </p:sp>
      <p:sp>
        <p:nvSpPr>
          <p:cNvPr name="TextBox 19" id="19"/>
          <p:cNvSpPr txBox="true"/>
          <p:nvPr/>
        </p:nvSpPr>
        <p:spPr>
          <a:xfrm rot="0">
            <a:off x="4954942" y="2180243"/>
            <a:ext cx="2189368" cy="4684660"/>
          </a:xfrm>
          <a:prstGeom prst="rect">
            <a:avLst/>
          </a:prstGeom>
        </p:spPr>
        <p:txBody>
          <a:bodyPr anchor="t" rtlCol="false" tIns="0" lIns="0" bIns="0" rIns="0">
            <a:spAutoFit/>
          </a:bodyPr>
          <a:lstStyle/>
          <a:p>
            <a:pPr algn="just">
              <a:lnSpc>
                <a:spcPts val="2190"/>
              </a:lnSpc>
            </a:pPr>
            <a:r>
              <a:rPr lang="en-US" sz="1564">
                <a:solidFill>
                  <a:srgbClr val="2E2E2E"/>
                </a:solidFill>
                <a:latin typeface="Canva Sans"/>
              </a:rPr>
              <a:t>Thực hiện các nhiệm vụ phân loại với sự hỗ trợ của các phương pháp xác suất và thống kê. Nó phân loại hoặc xác định các điểm dữ liệu vào các lớp hoặc danh mục được xác định trước, dự đoán nhãn lớp của một điểm dữ liệu dựa trên giá trị các đặc trưng của nó.</a:t>
            </a:r>
          </a:p>
          <a:p>
            <a:pPr algn="just">
              <a:lnSpc>
                <a:spcPts val="2190"/>
              </a:lnSpc>
            </a:pPr>
            <a:r>
              <a:rPr lang="en-US" sz="1564">
                <a:solidFill>
                  <a:srgbClr val="2E2E2E"/>
                </a:solidFill>
                <a:latin typeface="Canva Sans"/>
              </a:rPr>
              <a:t>Phân loại dữ liệu hạng mục: nguyên liệu trong công nghiệp thực phẩm.</a:t>
            </a:r>
          </a:p>
        </p:txBody>
      </p:sp>
      <p:sp>
        <p:nvSpPr>
          <p:cNvPr name="TextBox 20" id="20"/>
          <p:cNvSpPr txBox="true"/>
          <p:nvPr/>
        </p:nvSpPr>
        <p:spPr>
          <a:xfrm rot="0">
            <a:off x="7406494" y="2180243"/>
            <a:ext cx="2208192" cy="4684660"/>
          </a:xfrm>
          <a:prstGeom prst="rect">
            <a:avLst/>
          </a:prstGeom>
        </p:spPr>
        <p:txBody>
          <a:bodyPr anchor="t" rtlCol="false" tIns="0" lIns="0" bIns="0" rIns="0">
            <a:spAutoFit/>
          </a:bodyPr>
          <a:lstStyle/>
          <a:p>
            <a:pPr algn="just">
              <a:lnSpc>
                <a:spcPts val="2190"/>
              </a:lnSpc>
            </a:pPr>
            <a:r>
              <a:rPr lang="en-US" sz="1564">
                <a:solidFill>
                  <a:srgbClr val="2E2E2E"/>
                </a:solidFill>
                <a:latin typeface="Canva Sans"/>
              </a:rPr>
              <a:t>Dự đoán hoặc phân loại dữ liệu dựa trên sự học hỏi từ </a:t>
            </a:r>
            <a:r>
              <a:rPr lang="en-US" sz="1564">
                <a:solidFill>
                  <a:srgbClr val="2E2E2E"/>
                </a:solidFill>
                <a:latin typeface="Canva Sans"/>
              </a:rPr>
              <a:t>các quyết định và quy tắc logic từ dữ liệu huấn luyện. Mô hình cây quyết định là phân loại hoặc dự đoán dữ liệu dựa trên các đặc trưng hoặc thuộc tính của chúng.</a:t>
            </a:r>
          </a:p>
          <a:p>
            <a:pPr algn="just">
              <a:lnSpc>
                <a:spcPts val="2190"/>
              </a:lnSpc>
            </a:pPr>
            <a:r>
              <a:rPr lang="en-US" sz="1564">
                <a:solidFill>
                  <a:srgbClr val="2E2E2E"/>
                </a:solidFill>
                <a:latin typeface="Canva Sans"/>
              </a:rPr>
              <a:t>Dự đoán tỷ lệ thất bại sản phẩm: dự đoán tỷ lệ thất bại sản phẩm dựa trên các yếu tố sản xuất</a:t>
            </a:r>
          </a:p>
          <a:p>
            <a:pPr algn="just">
              <a:lnSpc>
                <a:spcPts val="2190"/>
              </a:lnSpc>
            </a:pPr>
          </a:p>
        </p:txBody>
      </p:sp>
      <p:sp>
        <p:nvSpPr>
          <p:cNvPr name="TextBox 21" id="21"/>
          <p:cNvSpPr txBox="true"/>
          <p:nvPr/>
        </p:nvSpPr>
        <p:spPr>
          <a:xfrm rot="0">
            <a:off x="2767995" y="6957421"/>
            <a:ext cx="4799802" cy="310978"/>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6D3FB"/>
        </a:solidFill>
      </p:bgPr>
    </p:bg>
    <p:spTree>
      <p:nvGrpSpPr>
        <p:cNvPr id="1" name=""/>
        <p:cNvGrpSpPr/>
        <p:nvPr/>
      </p:nvGrpSpPr>
      <p:grpSpPr>
        <a:xfrm>
          <a:off x="0" y="0"/>
          <a:ext cx="0" cy="0"/>
          <a:chOff x="0" y="0"/>
          <a:chExt cx="0" cy="0"/>
        </a:xfrm>
      </p:grpSpPr>
      <p:grpSp>
        <p:nvGrpSpPr>
          <p:cNvPr name="Group 2" id="2"/>
          <p:cNvGrpSpPr/>
          <p:nvPr/>
        </p:nvGrpSpPr>
        <p:grpSpPr>
          <a:xfrm rot="0">
            <a:off x="524111" y="81112"/>
            <a:ext cx="8714268" cy="957615"/>
            <a:chOff x="0" y="0"/>
            <a:chExt cx="7256426" cy="797412"/>
          </a:xfrm>
        </p:grpSpPr>
        <p:sp>
          <p:nvSpPr>
            <p:cNvPr name="Freeform 3" id="3"/>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sp>
        <p:nvSpPr>
          <p:cNvPr name="TextBox 4" id="4"/>
          <p:cNvSpPr txBox="true"/>
          <p:nvPr/>
        </p:nvSpPr>
        <p:spPr>
          <a:xfrm rot="0">
            <a:off x="1640968" y="278342"/>
            <a:ext cx="7090327" cy="973032"/>
          </a:xfrm>
          <a:prstGeom prst="rect">
            <a:avLst/>
          </a:prstGeom>
        </p:spPr>
        <p:txBody>
          <a:bodyPr anchor="t" rtlCol="false" tIns="0" lIns="0" bIns="0" rIns="0">
            <a:spAutoFit/>
          </a:bodyPr>
          <a:lstStyle/>
          <a:p>
            <a:pPr>
              <a:lnSpc>
                <a:spcPts val="3733"/>
              </a:lnSpc>
            </a:pPr>
            <a:r>
              <a:rPr lang="en-US" sz="3733" u="sng">
                <a:solidFill>
                  <a:srgbClr val="FF3131"/>
                </a:solidFill>
                <a:latin typeface="Roboto Bold"/>
                <a:hlinkClick r:id="rId2" tooltip="https://viblo.asia/p/knn-k-nearest-neighbors-1-djeZ14ejKWz"/>
              </a:rPr>
              <a:t>KNN (K-NEAREST NEIGHBORS)</a:t>
            </a:r>
          </a:p>
          <a:p>
            <a:pPr>
              <a:lnSpc>
                <a:spcPts val="3733"/>
              </a:lnSpc>
            </a:pPr>
          </a:p>
        </p:txBody>
      </p:sp>
      <p:grpSp>
        <p:nvGrpSpPr>
          <p:cNvPr name="Group 5" id="5"/>
          <p:cNvGrpSpPr/>
          <p:nvPr/>
        </p:nvGrpSpPr>
        <p:grpSpPr>
          <a:xfrm rot="0">
            <a:off x="0" y="1251373"/>
            <a:ext cx="9762490" cy="6063827"/>
            <a:chOff x="0" y="0"/>
            <a:chExt cx="4010834" cy="2491270"/>
          </a:xfrm>
        </p:grpSpPr>
        <p:sp>
          <p:nvSpPr>
            <p:cNvPr name="Freeform 6" id="6"/>
            <p:cNvSpPr/>
            <p:nvPr/>
          </p:nvSpPr>
          <p:spPr>
            <a:xfrm flipH="false" flipV="false" rot="0">
              <a:off x="0" y="0"/>
              <a:ext cx="4010834" cy="2491270"/>
            </a:xfrm>
            <a:custGeom>
              <a:avLst/>
              <a:gdLst/>
              <a:ahLst/>
              <a:cxnLst/>
              <a:rect r="r" b="b" t="t" l="l"/>
              <a:pathLst>
                <a:path h="2491270" w="4010834">
                  <a:moveTo>
                    <a:pt x="0" y="0"/>
                  </a:moveTo>
                  <a:lnTo>
                    <a:pt x="4010834" y="0"/>
                  </a:lnTo>
                  <a:lnTo>
                    <a:pt x="4010834" y="2491270"/>
                  </a:lnTo>
                  <a:lnTo>
                    <a:pt x="0" y="2491270"/>
                  </a:lnTo>
                  <a:close/>
                </a:path>
              </a:pathLst>
            </a:custGeom>
            <a:solidFill>
              <a:srgbClr val="FFFFFF"/>
            </a:solidFill>
          </p:spPr>
        </p:sp>
      </p:grpSp>
      <p:sp>
        <p:nvSpPr>
          <p:cNvPr name="TextBox 7" id="7"/>
          <p:cNvSpPr txBox="true"/>
          <p:nvPr/>
        </p:nvSpPr>
        <p:spPr>
          <a:xfrm rot="0">
            <a:off x="216299" y="1503040"/>
            <a:ext cx="9320550" cy="1057275"/>
          </a:xfrm>
          <a:prstGeom prst="rect">
            <a:avLst/>
          </a:prstGeom>
        </p:spPr>
        <p:txBody>
          <a:bodyPr anchor="t" rtlCol="false" tIns="0" lIns="0" bIns="0" rIns="0">
            <a:spAutoFit/>
          </a:bodyPr>
          <a:lstStyle/>
          <a:p>
            <a:pPr algn="just">
              <a:lnSpc>
                <a:spcPts val="2783"/>
              </a:lnSpc>
              <a:spcBef>
                <a:spcPct val="0"/>
              </a:spcBef>
            </a:pPr>
            <a:r>
              <a:rPr lang="en-US" sz="2319" spc="21">
                <a:solidFill>
                  <a:srgbClr val="000000"/>
                </a:solidFill>
                <a:latin typeface="TT Rounds Condensed Bold"/>
              </a:rPr>
              <a:t>K-nearest neighbor (KNN) là một trong những thuật toán học có giám sát đơn giản nhất trong Machine Learning. Ý tưởng của KNN là tìm ra output của dữ liệu dựa trên thông tin của những dữ liệu training gần nó nhất.</a:t>
            </a:r>
          </a:p>
        </p:txBody>
      </p:sp>
      <p:sp>
        <p:nvSpPr>
          <p:cNvPr name="TextBox 8" id="8"/>
          <p:cNvSpPr txBox="true"/>
          <p:nvPr/>
        </p:nvSpPr>
        <p:spPr>
          <a:xfrm rot="0">
            <a:off x="220970" y="2907030"/>
            <a:ext cx="9320550" cy="3676650"/>
          </a:xfrm>
          <a:prstGeom prst="rect">
            <a:avLst/>
          </a:prstGeom>
        </p:spPr>
        <p:txBody>
          <a:bodyPr anchor="t" rtlCol="false" tIns="0" lIns="0" bIns="0" rIns="0">
            <a:spAutoFit/>
          </a:bodyPr>
          <a:lstStyle/>
          <a:p>
            <a:pPr algn="just">
              <a:lnSpc>
                <a:spcPts val="2663"/>
              </a:lnSpc>
              <a:spcBef>
                <a:spcPct val="0"/>
              </a:spcBef>
            </a:pPr>
            <a:r>
              <a:rPr lang="en-US" sz="2219" spc="20">
                <a:solidFill>
                  <a:srgbClr val="000000"/>
                </a:solidFill>
                <a:latin typeface="Roboto"/>
              </a:rPr>
              <a:t>Thuật toán k-NN (với bài toán phân lớp) là như sau:</a:t>
            </a:r>
          </a:p>
          <a:p>
            <a:pPr algn="just">
              <a:lnSpc>
                <a:spcPts val="2663"/>
              </a:lnSpc>
              <a:spcBef>
                <a:spcPct val="0"/>
              </a:spcBef>
            </a:pPr>
            <a:r>
              <a:rPr lang="en-US" sz="2219" spc="20">
                <a:solidFill>
                  <a:srgbClr val="000000"/>
                </a:solidFill>
                <a:latin typeface="Roboto"/>
              </a:rPr>
              <a:t>Bước 1. Nạp tập train và tập test.</a:t>
            </a:r>
          </a:p>
          <a:p>
            <a:pPr algn="just">
              <a:lnSpc>
                <a:spcPts val="2663"/>
              </a:lnSpc>
              <a:spcBef>
                <a:spcPct val="0"/>
              </a:spcBef>
            </a:pPr>
            <a:r>
              <a:rPr lang="en-US" sz="2219" spc="20">
                <a:solidFill>
                  <a:srgbClr val="000000"/>
                </a:solidFill>
                <a:latin typeface="Roboto"/>
              </a:rPr>
              <a:t>Bước 2. Chọn giá trị K thích hợp (xác định tham số K= số láng giềng gần nhất)</a:t>
            </a:r>
          </a:p>
          <a:p>
            <a:pPr algn="just">
              <a:lnSpc>
                <a:spcPts val="2663"/>
              </a:lnSpc>
              <a:spcBef>
                <a:spcPct val="0"/>
              </a:spcBef>
            </a:pPr>
            <a:r>
              <a:rPr lang="en-US" sz="2219" spc="20">
                <a:solidFill>
                  <a:srgbClr val="000000"/>
                </a:solidFill>
                <a:latin typeface="Roboto"/>
              </a:rPr>
              <a:t>Bước 3. Với mỗi điểm một trên tập test:</a:t>
            </a:r>
          </a:p>
          <a:p>
            <a:pPr algn="just">
              <a:lnSpc>
                <a:spcPts val="2663"/>
              </a:lnSpc>
              <a:spcBef>
                <a:spcPct val="0"/>
              </a:spcBef>
            </a:pPr>
            <a:r>
              <a:rPr lang="en-US" sz="2219" spc="20">
                <a:solidFill>
                  <a:srgbClr val="000000"/>
                </a:solidFill>
                <a:latin typeface="Roboto"/>
              </a:rPr>
              <a:t>3.1 Tìm khoảng cách từ điểm đó đến các điểm còn lại trên tập train, sắp xếp từ lớn đến bé, lưu vào danh sách</a:t>
            </a:r>
          </a:p>
          <a:p>
            <a:pPr algn="just">
              <a:lnSpc>
                <a:spcPts val="2663"/>
              </a:lnSpc>
              <a:spcBef>
                <a:spcPct val="0"/>
              </a:spcBef>
            </a:pPr>
            <a:r>
              <a:rPr lang="en-US" sz="2219" spc="20">
                <a:solidFill>
                  <a:srgbClr val="000000"/>
                </a:solidFill>
                <a:latin typeface="Roboto"/>
              </a:rPr>
              <a:t>3.2 Lấy k điểm đầu tiên của danh sách, gắn nhãn chiếm ưu thế trong k điểm cho điểm đang xét.</a:t>
            </a:r>
          </a:p>
          <a:p>
            <a:pPr algn="just">
              <a:lnSpc>
                <a:spcPts val="2663"/>
              </a:lnSpc>
              <a:spcBef>
                <a:spcPct val="0"/>
              </a:spcBef>
            </a:pPr>
            <a:r>
              <a:rPr lang="en-US" sz="2219" spc="20">
                <a:solidFill>
                  <a:srgbClr val="000000"/>
                </a:solidFill>
                <a:latin typeface="Roboto"/>
              </a:rPr>
              <a:t>Bước 4. Dựa vào phần lớn lớp của K để xác định lớp cho đối tượng cần phân lớp. Kết thúc thuật toán.</a:t>
            </a:r>
          </a:p>
        </p:txBody>
      </p:sp>
      <p:sp>
        <p:nvSpPr>
          <p:cNvPr name="TextBox 9" id="9"/>
          <p:cNvSpPr txBox="true"/>
          <p:nvPr/>
        </p:nvSpPr>
        <p:spPr>
          <a:xfrm rot="0">
            <a:off x="2767995" y="6957421"/>
            <a:ext cx="4799802" cy="310978"/>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6D3FB"/>
        </a:solidFill>
      </p:bgPr>
    </p:bg>
    <p:spTree>
      <p:nvGrpSpPr>
        <p:cNvPr id="1" name=""/>
        <p:cNvGrpSpPr/>
        <p:nvPr/>
      </p:nvGrpSpPr>
      <p:grpSpPr>
        <a:xfrm>
          <a:off x="0" y="0"/>
          <a:ext cx="0" cy="0"/>
          <a:chOff x="0" y="0"/>
          <a:chExt cx="0" cy="0"/>
        </a:xfrm>
      </p:grpSpPr>
      <p:grpSp>
        <p:nvGrpSpPr>
          <p:cNvPr name="Group 2" id="2"/>
          <p:cNvGrpSpPr/>
          <p:nvPr/>
        </p:nvGrpSpPr>
        <p:grpSpPr>
          <a:xfrm rot="0">
            <a:off x="524111" y="81112"/>
            <a:ext cx="8714268" cy="957615"/>
            <a:chOff x="0" y="0"/>
            <a:chExt cx="7256426" cy="797412"/>
          </a:xfrm>
        </p:grpSpPr>
        <p:sp>
          <p:nvSpPr>
            <p:cNvPr name="Freeform 3" id="3"/>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sp>
        <p:nvSpPr>
          <p:cNvPr name="TextBox 4" id="4"/>
          <p:cNvSpPr txBox="true"/>
          <p:nvPr/>
        </p:nvSpPr>
        <p:spPr>
          <a:xfrm rot="0">
            <a:off x="1640968" y="278342"/>
            <a:ext cx="7090327" cy="973032"/>
          </a:xfrm>
          <a:prstGeom prst="rect">
            <a:avLst/>
          </a:prstGeom>
        </p:spPr>
        <p:txBody>
          <a:bodyPr anchor="t" rtlCol="false" tIns="0" lIns="0" bIns="0" rIns="0">
            <a:spAutoFit/>
          </a:bodyPr>
          <a:lstStyle/>
          <a:p>
            <a:pPr>
              <a:lnSpc>
                <a:spcPts val="3733"/>
              </a:lnSpc>
            </a:pPr>
            <a:r>
              <a:rPr lang="en-US" sz="3733" u="sng">
                <a:solidFill>
                  <a:srgbClr val="FF3131"/>
                </a:solidFill>
                <a:latin typeface="Roboto Bold"/>
                <a:hlinkClick r:id="rId2" tooltip="https://viblo.asia/p/knn-k-nearest-neighbors-1-djeZ14ejKWz"/>
              </a:rPr>
              <a:t>KNN (K-NEAREST NEIGHBORS)</a:t>
            </a:r>
          </a:p>
          <a:p>
            <a:pPr>
              <a:lnSpc>
                <a:spcPts val="3733"/>
              </a:lnSpc>
            </a:pPr>
          </a:p>
        </p:txBody>
      </p:sp>
      <p:grpSp>
        <p:nvGrpSpPr>
          <p:cNvPr name="Group 5" id="5"/>
          <p:cNvGrpSpPr/>
          <p:nvPr/>
        </p:nvGrpSpPr>
        <p:grpSpPr>
          <a:xfrm rot="0">
            <a:off x="0" y="1251373"/>
            <a:ext cx="9762490" cy="6063827"/>
            <a:chOff x="0" y="0"/>
            <a:chExt cx="4010834" cy="2491270"/>
          </a:xfrm>
        </p:grpSpPr>
        <p:sp>
          <p:nvSpPr>
            <p:cNvPr name="Freeform 6" id="6"/>
            <p:cNvSpPr/>
            <p:nvPr/>
          </p:nvSpPr>
          <p:spPr>
            <a:xfrm flipH="false" flipV="false" rot="0">
              <a:off x="0" y="0"/>
              <a:ext cx="4010834" cy="2491270"/>
            </a:xfrm>
            <a:custGeom>
              <a:avLst/>
              <a:gdLst/>
              <a:ahLst/>
              <a:cxnLst/>
              <a:rect r="r" b="b" t="t" l="l"/>
              <a:pathLst>
                <a:path h="2491270" w="4010834">
                  <a:moveTo>
                    <a:pt x="0" y="0"/>
                  </a:moveTo>
                  <a:lnTo>
                    <a:pt x="4010834" y="0"/>
                  </a:lnTo>
                  <a:lnTo>
                    <a:pt x="4010834" y="2491270"/>
                  </a:lnTo>
                  <a:lnTo>
                    <a:pt x="0" y="2491270"/>
                  </a:lnTo>
                  <a:close/>
                </a:path>
              </a:pathLst>
            </a:custGeom>
            <a:solidFill>
              <a:srgbClr val="FFFFFF"/>
            </a:solidFill>
          </p:spPr>
        </p:sp>
      </p:grpSp>
      <p:sp>
        <p:nvSpPr>
          <p:cNvPr name="Freeform 7" id="7"/>
          <p:cNvSpPr/>
          <p:nvPr/>
        </p:nvSpPr>
        <p:spPr>
          <a:xfrm flipH="false" flipV="false" rot="0">
            <a:off x="524111" y="1776790"/>
            <a:ext cx="7809549" cy="4806890"/>
          </a:xfrm>
          <a:custGeom>
            <a:avLst/>
            <a:gdLst/>
            <a:ahLst/>
            <a:cxnLst/>
            <a:rect r="r" b="b" t="t" l="l"/>
            <a:pathLst>
              <a:path h="4806890" w="7809549">
                <a:moveTo>
                  <a:pt x="0" y="0"/>
                </a:moveTo>
                <a:lnTo>
                  <a:pt x="7809550" y="0"/>
                </a:lnTo>
                <a:lnTo>
                  <a:pt x="7809550" y="4806890"/>
                </a:lnTo>
                <a:lnTo>
                  <a:pt x="0" y="4806890"/>
                </a:lnTo>
                <a:lnTo>
                  <a:pt x="0" y="0"/>
                </a:lnTo>
                <a:close/>
              </a:path>
            </a:pathLst>
          </a:custGeom>
          <a:blipFill>
            <a:blip r:embed="rId3"/>
            <a:stretch>
              <a:fillRect l="0" t="0" r="0" b="0"/>
            </a:stretch>
          </a:blipFill>
        </p:spPr>
      </p:sp>
      <p:sp>
        <p:nvSpPr>
          <p:cNvPr name="TextBox 8" id="8"/>
          <p:cNvSpPr txBox="true"/>
          <p:nvPr/>
        </p:nvSpPr>
        <p:spPr>
          <a:xfrm rot="0">
            <a:off x="2767995" y="6957421"/>
            <a:ext cx="4799802" cy="310978"/>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76D3FB"/>
        </a:solidFill>
      </p:bgPr>
    </p:bg>
    <p:spTree>
      <p:nvGrpSpPr>
        <p:cNvPr id="1" name=""/>
        <p:cNvGrpSpPr/>
        <p:nvPr/>
      </p:nvGrpSpPr>
      <p:grpSpPr>
        <a:xfrm>
          <a:off x="0" y="0"/>
          <a:ext cx="0" cy="0"/>
          <a:chOff x="0" y="0"/>
          <a:chExt cx="0" cy="0"/>
        </a:xfrm>
      </p:grpSpPr>
      <p:grpSp>
        <p:nvGrpSpPr>
          <p:cNvPr name="Group 2" id="2"/>
          <p:cNvGrpSpPr/>
          <p:nvPr/>
        </p:nvGrpSpPr>
        <p:grpSpPr>
          <a:xfrm rot="0">
            <a:off x="524111" y="81112"/>
            <a:ext cx="8714268" cy="957615"/>
            <a:chOff x="0" y="0"/>
            <a:chExt cx="7256426" cy="797412"/>
          </a:xfrm>
        </p:grpSpPr>
        <p:sp>
          <p:nvSpPr>
            <p:cNvPr name="Freeform 3" id="3"/>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grpSp>
        <p:nvGrpSpPr>
          <p:cNvPr name="Group 4" id="4"/>
          <p:cNvGrpSpPr/>
          <p:nvPr/>
        </p:nvGrpSpPr>
        <p:grpSpPr>
          <a:xfrm rot="0">
            <a:off x="0" y="1251373"/>
            <a:ext cx="9762490" cy="6063827"/>
            <a:chOff x="0" y="0"/>
            <a:chExt cx="4010834" cy="2491270"/>
          </a:xfrm>
        </p:grpSpPr>
        <p:sp>
          <p:nvSpPr>
            <p:cNvPr name="Freeform 5" id="5"/>
            <p:cNvSpPr/>
            <p:nvPr/>
          </p:nvSpPr>
          <p:spPr>
            <a:xfrm flipH="false" flipV="false" rot="0">
              <a:off x="0" y="0"/>
              <a:ext cx="4010834" cy="2491270"/>
            </a:xfrm>
            <a:custGeom>
              <a:avLst/>
              <a:gdLst/>
              <a:ahLst/>
              <a:cxnLst/>
              <a:rect r="r" b="b" t="t" l="l"/>
              <a:pathLst>
                <a:path h="2491270" w="4010834">
                  <a:moveTo>
                    <a:pt x="0" y="0"/>
                  </a:moveTo>
                  <a:lnTo>
                    <a:pt x="4010834" y="0"/>
                  </a:lnTo>
                  <a:lnTo>
                    <a:pt x="4010834" y="2491270"/>
                  </a:lnTo>
                  <a:lnTo>
                    <a:pt x="0" y="2491270"/>
                  </a:lnTo>
                  <a:close/>
                </a:path>
              </a:pathLst>
            </a:custGeom>
            <a:solidFill>
              <a:srgbClr val="FFFFFF"/>
            </a:solidFill>
          </p:spPr>
        </p:sp>
      </p:grpSp>
      <p:sp>
        <p:nvSpPr>
          <p:cNvPr name="Freeform 6" id="6"/>
          <p:cNvSpPr/>
          <p:nvPr/>
        </p:nvSpPr>
        <p:spPr>
          <a:xfrm flipH="false" flipV="false" rot="0">
            <a:off x="1143026" y="2751383"/>
            <a:ext cx="7879054" cy="3655326"/>
          </a:xfrm>
          <a:custGeom>
            <a:avLst/>
            <a:gdLst/>
            <a:ahLst/>
            <a:cxnLst/>
            <a:rect r="r" b="b" t="t" l="l"/>
            <a:pathLst>
              <a:path h="3655326" w="7879054">
                <a:moveTo>
                  <a:pt x="0" y="0"/>
                </a:moveTo>
                <a:lnTo>
                  <a:pt x="7879054" y="0"/>
                </a:lnTo>
                <a:lnTo>
                  <a:pt x="7879054" y="3655325"/>
                </a:lnTo>
                <a:lnTo>
                  <a:pt x="0" y="3655325"/>
                </a:lnTo>
                <a:lnTo>
                  <a:pt x="0" y="0"/>
                </a:lnTo>
                <a:close/>
              </a:path>
            </a:pathLst>
          </a:custGeom>
          <a:blipFill>
            <a:blip r:embed="rId2"/>
            <a:stretch>
              <a:fillRect l="0" t="0" r="0" b="-1524"/>
            </a:stretch>
          </a:blipFill>
        </p:spPr>
      </p:sp>
      <p:sp>
        <p:nvSpPr>
          <p:cNvPr name="Freeform 7" id="7"/>
          <p:cNvSpPr/>
          <p:nvPr/>
        </p:nvSpPr>
        <p:spPr>
          <a:xfrm flipH="false" flipV="false" rot="0">
            <a:off x="1954090" y="6548903"/>
            <a:ext cx="1883281" cy="462724"/>
          </a:xfrm>
          <a:custGeom>
            <a:avLst/>
            <a:gdLst/>
            <a:ahLst/>
            <a:cxnLst/>
            <a:rect r="r" b="b" t="t" l="l"/>
            <a:pathLst>
              <a:path h="462724" w="1883281">
                <a:moveTo>
                  <a:pt x="0" y="0"/>
                </a:moveTo>
                <a:lnTo>
                  <a:pt x="1883282" y="0"/>
                </a:lnTo>
                <a:lnTo>
                  <a:pt x="1883282" y="462723"/>
                </a:lnTo>
                <a:lnTo>
                  <a:pt x="0" y="462723"/>
                </a:lnTo>
                <a:lnTo>
                  <a:pt x="0" y="0"/>
                </a:lnTo>
                <a:close/>
              </a:path>
            </a:pathLst>
          </a:custGeom>
          <a:blipFill>
            <a:blip r:embed="rId3"/>
            <a:stretch>
              <a:fillRect l="-118854" t="-244555" r="-127438" b="-392363"/>
            </a:stretch>
          </a:blipFill>
        </p:spPr>
      </p:sp>
      <p:sp>
        <p:nvSpPr>
          <p:cNvPr name="Freeform 8" id="8"/>
          <p:cNvSpPr/>
          <p:nvPr/>
        </p:nvSpPr>
        <p:spPr>
          <a:xfrm flipH="false" flipV="false" rot="0">
            <a:off x="4742910" y="6583680"/>
            <a:ext cx="4279170" cy="393169"/>
          </a:xfrm>
          <a:custGeom>
            <a:avLst/>
            <a:gdLst/>
            <a:ahLst/>
            <a:cxnLst/>
            <a:rect r="r" b="b" t="t" l="l"/>
            <a:pathLst>
              <a:path h="393169" w="4279170">
                <a:moveTo>
                  <a:pt x="0" y="0"/>
                </a:moveTo>
                <a:lnTo>
                  <a:pt x="4279170" y="0"/>
                </a:lnTo>
                <a:lnTo>
                  <a:pt x="4279170" y="393169"/>
                </a:lnTo>
                <a:lnTo>
                  <a:pt x="0" y="393169"/>
                </a:lnTo>
                <a:lnTo>
                  <a:pt x="0" y="0"/>
                </a:lnTo>
                <a:close/>
              </a:path>
            </a:pathLst>
          </a:custGeom>
          <a:blipFill>
            <a:blip r:embed="rId3"/>
            <a:stretch>
              <a:fillRect l="-44298" t="-664254" r="0" b="-56897"/>
            </a:stretch>
          </a:blipFill>
        </p:spPr>
      </p:sp>
      <p:sp>
        <p:nvSpPr>
          <p:cNvPr name="TextBox 9" id="9"/>
          <p:cNvSpPr txBox="true"/>
          <p:nvPr/>
        </p:nvSpPr>
        <p:spPr>
          <a:xfrm rot="0">
            <a:off x="2341723" y="345819"/>
            <a:ext cx="7090327" cy="494877"/>
          </a:xfrm>
          <a:prstGeom prst="rect">
            <a:avLst/>
          </a:prstGeom>
        </p:spPr>
        <p:txBody>
          <a:bodyPr anchor="t" rtlCol="false" tIns="0" lIns="0" bIns="0" rIns="0">
            <a:spAutoFit/>
          </a:bodyPr>
          <a:lstStyle/>
          <a:p>
            <a:pPr>
              <a:lnSpc>
                <a:spcPts val="3733"/>
              </a:lnSpc>
            </a:pPr>
            <a:r>
              <a:rPr lang="en-US" sz="3733" u="sng">
                <a:solidFill>
                  <a:srgbClr val="FF3131"/>
                </a:solidFill>
                <a:latin typeface="Roboto Bold"/>
              </a:rPr>
              <a:t>LINEAR REGRESSION</a:t>
            </a:r>
          </a:p>
        </p:txBody>
      </p:sp>
      <p:sp>
        <p:nvSpPr>
          <p:cNvPr name="TextBox 10" id="10"/>
          <p:cNvSpPr txBox="true"/>
          <p:nvPr/>
        </p:nvSpPr>
        <p:spPr>
          <a:xfrm rot="0">
            <a:off x="193671" y="1382216"/>
            <a:ext cx="9238379" cy="1226972"/>
          </a:xfrm>
          <a:prstGeom prst="rect">
            <a:avLst/>
          </a:prstGeom>
        </p:spPr>
        <p:txBody>
          <a:bodyPr anchor="t" rtlCol="false" tIns="0" lIns="0" bIns="0" rIns="0">
            <a:spAutoFit/>
          </a:bodyPr>
          <a:lstStyle/>
          <a:p>
            <a:pPr algn="just">
              <a:lnSpc>
                <a:spcPts val="2431"/>
              </a:lnSpc>
              <a:spcBef>
                <a:spcPct val="0"/>
              </a:spcBef>
            </a:pPr>
            <a:r>
              <a:rPr lang="en-US" sz="2026" spc="18">
                <a:solidFill>
                  <a:srgbClr val="000000"/>
                </a:solidFill>
                <a:latin typeface="TT Rounds Condensed Bold"/>
              </a:rPr>
              <a:t>B</a:t>
            </a:r>
            <a:r>
              <a:rPr lang="en-US" sz="2026" spc="18">
                <a:solidFill>
                  <a:srgbClr val="000000"/>
                </a:solidFill>
                <a:latin typeface="TT Rounds Condensed Bold"/>
              </a:rPr>
              <a:t>ài toán hồi quy tuyến tính được ứng dụng rất nhiều vì tính dễ dàng mô tả và dễ dàng triển khai. Hồi quy nói chung là lớp bài toán thuộc học có giám sát (Supervised Learning). Dựa trên dữ liệu có sẵn (tức giá trị mục tiêu đã biết) và sự phụ thuộc của giá trị đầu vào để dự đoán một giá trị mới.</a:t>
            </a:r>
          </a:p>
        </p:txBody>
      </p:sp>
      <p:sp>
        <p:nvSpPr>
          <p:cNvPr name="TextBox 11" id="11"/>
          <p:cNvSpPr txBox="true"/>
          <p:nvPr/>
        </p:nvSpPr>
        <p:spPr>
          <a:xfrm rot="0">
            <a:off x="2767995" y="6957421"/>
            <a:ext cx="4799802" cy="310978"/>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6D3FB"/>
        </a:solidFill>
      </p:bgPr>
    </p:bg>
    <p:spTree>
      <p:nvGrpSpPr>
        <p:cNvPr id="1" name=""/>
        <p:cNvGrpSpPr/>
        <p:nvPr/>
      </p:nvGrpSpPr>
      <p:grpSpPr>
        <a:xfrm>
          <a:off x="0" y="0"/>
          <a:ext cx="0" cy="0"/>
          <a:chOff x="0" y="0"/>
          <a:chExt cx="0" cy="0"/>
        </a:xfrm>
      </p:grpSpPr>
      <p:grpSp>
        <p:nvGrpSpPr>
          <p:cNvPr name="Group 2" id="2"/>
          <p:cNvGrpSpPr/>
          <p:nvPr/>
        </p:nvGrpSpPr>
        <p:grpSpPr>
          <a:xfrm rot="0">
            <a:off x="524111" y="81112"/>
            <a:ext cx="8714268" cy="957615"/>
            <a:chOff x="0" y="0"/>
            <a:chExt cx="7256426" cy="797412"/>
          </a:xfrm>
        </p:grpSpPr>
        <p:sp>
          <p:nvSpPr>
            <p:cNvPr name="Freeform 3" id="3"/>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sp>
        <p:nvSpPr>
          <p:cNvPr name="TextBox 4" id="4"/>
          <p:cNvSpPr txBox="true"/>
          <p:nvPr/>
        </p:nvSpPr>
        <p:spPr>
          <a:xfrm rot="0">
            <a:off x="1783714" y="278342"/>
            <a:ext cx="7090327" cy="973032"/>
          </a:xfrm>
          <a:prstGeom prst="rect">
            <a:avLst/>
          </a:prstGeom>
        </p:spPr>
        <p:txBody>
          <a:bodyPr anchor="t" rtlCol="false" tIns="0" lIns="0" bIns="0" rIns="0">
            <a:spAutoFit/>
          </a:bodyPr>
          <a:lstStyle/>
          <a:p>
            <a:pPr>
              <a:lnSpc>
                <a:spcPts val="3733"/>
              </a:lnSpc>
            </a:pPr>
            <a:r>
              <a:rPr lang="en-US" sz="3733" u="sng">
                <a:solidFill>
                  <a:srgbClr val="FF3131"/>
                </a:solidFill>
                <a:latin typeface="Roboto Bold"/>
                <a:hlinkClick r:id="rId2" tooltip="https://viblo.asia/p/knn-k-nearest-neighbors-1-djeZ14ejKWz"/>
              </a:rPr>
              <a:t>NAIVE BAYES CLASSIFIER</a:t>
            </a:r>
          </a:p>
          <a:p>
            <a:pPr>
              <a:lnSpc>
                <a:spcPts val="3733"/>
              </a:lnSpc>
            </a:pPr>
          </a:p>
        </p:txBody>
      </p:sp>
      <p:grpSp>
        <p:nvGrpSpPr>
          <p:cNvPr name="Group 5" id="5"/>
          <p:cNvGrpSpPr/>
          <p:nvPr/>
        </p:nvGrpSpPr>
        <p:grpSpPr>
          <a:xfrm rot="0">
            <a:off x="0" y="1251373"/>
            <a:ext cx="9762490" cy="6063827"/>
            <a:chOff x="0" y="0"/>
            <a:chExt cx="4010834" cy="2491270"/>
          </a:xfrm>
        </p:grpSpPr>
        <p:sp>
          <p:nvSpPr>
            <p:cNvPr name="Freeform 6" id="6"/>
            <p:cNvSpPr/>
            <p:nvPr/>
          </p:nvSpPr>
          <p:spPr>
            <a:xfrm flipH="false" flipV="false" rot="0">
              <a:off x="0" y="0"/>
              <a:ext cx="4010834" cy="2491270"/>
            </a:xfrm>
            <a:custGeom>
              <a:avLst/>
              <a:gdLst/>
              <a:ahLst/>
              <a:cxnLst/>
              <a:rect r="r" b="b" t="t" l="l"/>
              <a:pathLst>
                <a:path h="2491270" w="4010834">
                  <a:moveTo>
                    <a:pt x="0" y="0"/>
                  </a:moveTo>
                  <a:lnTo>
                    <a:pt x="4010834" y="0"/>
                  </a:lnTo>
                  <a:lnTo>
                    <a:pt x="4010834" y="2491270"/>
                  </a:lnTo>
                  <a:lnTo>
                    <a:pt x="0" y="2491270"/>
                  </a:lnTo>
                  <a:close/>
                </a:path>
              </a:pathLst>
            </a:custGeom>
            <a:solidFill>
              <a:srgbClr val="FFFFFF"/>
            </a:solidFill>
          </p:spPr>
        </p:sp>
      </p:grpSp>
      <p:sp>
        <p:nvSpPr>
          <p:cNvPr name="TextBox 7" id="7"/>
          <p:cNvSpPr txBox="true"/>
          <p:nvPr/>
        </p:nvSpPr>
        <p:spPr>
          <a:xfrm rot="0">
            <a:off x="238323" y="1480538"/>
            <a:ext cx="9307645" cy="1038225"/>
          </a:xfrm>
          <a:prstGeom prst="rect">
            <a:avLst/>
          </a:prstGeom>
        </p:spPr>
        <p:txBody>
          <a:bodyPr anchor="t" rtlCol="false" tIns="0" lIns="0" bIns="0" rIns="0">
            <a:spAutoFit/>
          </a:bodyPr>
          <a:lstStyle/>
          <a:p>
            <a:pPr algn="just">
              <a:lnSpc>
                <a:spcPts val="2770"/>
              </a:lnSpc>
              <a:spcBef>
                <a:spcPct val="0"/>
              </a:spcBef>
            </a:pPr>
            <a:r>
              <a:rPr lang="en-US" sz="2308" spc="21">
                <a:solidFill>
                  <a:srgbClr val="000000"/>
                </a:solidFill>
                <a:latin typeface="TT Rounds Condensed Bold"/>
              </a:rPr>
              <a:t>Naive Bayes Classification (NBC) là một thuật toán dựa trên định lý Bayes về lý thuyết xác suất để đưa ra các phán đoán cũng như phân loại dữ liệu dựa trên các dữ liệu được quan sát và thống kê.</a:t>
            </a:r>
          </a:p>
        </p:txBody>
      </p:sp>
      <p:sp>
        <p:nvSpPr>
          <p:cNvPr name="TextBox 8" id="8"/>
          <p:cNvSpPr txBox="true"/>
          <p:nvPr/>
        </p:nvSpPr>
        <p:spPr>
          <a:xfrm rot="0">
            <a:off x="238323" y="2841654"/>
            <a:ext cx="9307645" cy="3952875"/>
          </a:xfrm>
          <a:prstGeom prst="rect">
            <a:avLst/>
          </a:prstGeom>
        </p:spPr>
        <p:txBody>
          <a:bodyPr anchor="t" rtlCol="false" tIns="0" lIns="0" bIns="0" rIns="0">
            <a:spAutoFit/>
          </a:bodyPr>
          <a:lstStyle/>
          <a:p>
            <a:pPr algn="just">
              <a:lnSpc>
                <a:spcPts val="2423"/>
              </a:lnSpc>
              <a:spcBef>
                <a:spcPct val="0"/>
              </a:spcBef>
            </a:pPr>
            <a:r>
              <a:rPr lang="en-US" sz="2019" spc="18">
                <a:solidFill>
                  <a:srgbClr val="000000"/>
                </a:solidFill>
                <a:latin typeface="Roboto"/>
              </a:rPr>
              <a:t>Bước 1: Ước tính xác suất: sử dụng lý thuyết Bayes để tính xác suất của một sự kiện dựa trên xác suất của các sự kiện trước đó.</a:t>
            </a:r>
          </a:p>
          <a:p>
            <a:pPr algn="just">
              <a:lnSpc>
                <a:spcPts val="2423"/>
              </a:lnSpc>
              <a:spcBef>
                <a:spcPct val="0"/>
              </a:spcBef>
            </a:pPr>
            <a:r>
              <a:rPr lang="en-US" sz="2019" spc="18">
                <a:solidFill>
                  <a:srgbClr val="000000"/>
                </a:solidFill>
                <a:latin typeface="Roboto"/>
              </a:rPr>
              <a:t>Bước 2: Giả định đơn giản: "Naive" trong tên của mô hình Naive Bayes ám chỉ một giả định đơn giản, đó là các biến đầu vào độc lập có điều kiện, nghĩa là mối quan hệ giữa các biến đầu vào được giả định là độc lập. Dựa vào giả định này, mô hình đơn giản hóa quá trình tính toán xác suất.</a:t>
            </a:r>
          </a:p>
          <a:p>
            <a:pPr algn="just">
              <a:lnSpc>
                <a:spcPts val="2423"/>
              </a:lnSpc>
              <a:spcBef>
                <a:spcPct val="0"/>
              </a:spcBef>
            </a:pPr>
            <a:r>
              <a:rPr lang="en-US" sz="2019" spc="18">
                <a:solidFill>
                  <a:srgbClr val="000000"/>
                </a:solidFill>
                <a:latin typeface="Roboto"/>
              </a:rPr>
              <a:t>Bước 3: Xác định xác suất tiền nghiệm: xác định xác suất tiền nghiệm (prior probability) của các lớp hoặc sự kiện từ dữ liệu huấn luyện. Xác suất tiền nghiệm là xác suất ban đầu mà chúng ta biết trước về các lớp hoặc sự kiện.</a:t>
            </a:r>
          </a:p>
          <a:p>
            <a:pPr algn="just">
              <a:lnSpc>
                <a:spcPts val="2423"/>
              </a:lnSpc>
              <a:spcBef>
                <a:spcPct val="0"/>
              </a:spcBef>
            </a:pPr>
            <a:r>
              <a:rPr lang="en-US" sz="2019" spc="18">
                <a:solidFill>
                  <a:srgbClr val="000000"/>
                </a:solidFill>
                <a:latin typeface="Roboto"/>
              </a:rPr>
              <a:t>Bước 4: Xác định xác suất hậu nghiệm: Naive Bayes sử dụng dữ liệu huấn luyện để xác định xác suất hậu nghiệm (posterior probability) của các lớp hoặc sự kiện, dựa trên xác suất tiền nghiệm và thông tin từ dữ liệu huấn luyện.</a:t>
            </a:r>
          </a:p>
          <a:p>
            <a:pPr algn="ctr">
              <a:lnSpc>
                <a:spcPts val="2184"/>
              </a:lnSpc>
              <a:spcBef>
                <a:spcPct val="0"/>
              </a:spcBef>
            </a:pPr>
          </a:p>
        </p:txBody>
      </p:sp>
      <p:sp>
        <p:nvSpPr>
          <p:cNvPr name="TextBox 9" id="9"/>
          <p:cNvSpPr txBox="true"/>
          <p:nvPr/>
        </p:nvSpPr>
        <p:spPr>
          <a:xfrm rot="0">
            <a:off x="2767995" y="6957421"/>
            <a:ext cx="4799802" cy="310978"/>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76D3FB"/>
        </a:solidFill>
      </p:bgPr>
    </p:bg>
    <p:spTree>
      <p:nvGrpSpPr>
        <p:cNvPr id="1" name=""/>
        <p:cNvGrpSpPr/>
        <p:nvPr/>
      </p:nvGrpSpPr>
      <p:grpSpPr>
        <a:xfrm>
          <a:off x="0" y="0"/>
          <a:ext cx="0" cy="0"/>
          <a:chOff x="0" y="0"/>
          <a:chExt cx="0" cy="0"/>
        </a:xfrm>
      </p:grpSpPr>
      <p:grpSp>
        <p:nvGrpSpPr>
          <p:cNvPr name="Group 2" id="2"/>
          <p:cNvGrpSpPr/>
          <p:nvPr/>
        </p:nvGrpSpPr>
        <p:grpSpPr>
          <a:xfrm rot="0">
            <a:off x="524111" y="81112"/>
            <a:ext cx="8714268" cy="957615"/>
            <a:chOff x="0" y="0"/>
            <a:chExt cx="7256426" cy="797412"/>
          </a:xfrm>
        </p:grpSpPr>
        <p:sp>
          <p:nvSpPr>
            <p:cNvPr name="Freeform 3" id="3"/>
            <p:cNvSpPr/>
            <p:nvPr/>
          </p:nvSpPr>
          <p:spPr>
            <a:xfrm flipH="false" flipV="false" rot="0">
              <a:off x="0" y="0"/>
              <a:ext cx="7256426" cy="797412"/>
            </a:xfrm>
            <a:custGeom>
              <a:avLst/>
              <a:gdLst/>
              <a:ahLst/>
              <a:cxnLst/>
              <a:rect r="r" b="b" t="t" l="l"/>
              <a:pathLst>
                <a:path h="797412" w="7256426">
                  <a:moveTo>
                    <a:pt x="7131966" y="797412"/>
                  </a:moveTo>
                  <a:lnTo>
                    <a:pt x="124460" y="797412"/>
                  </a:lnTo>
                  <a:cubicBezTo>
                    <a:pt x="55880" y="797412"/>
                    <a:pt x="0" y="741532"/>
                    <a:pt x="0" y="672952"/>
                  </a:cubicBezTo>
                  <a:lnTo>
                    <a:pt x="0" y="124460"/>
                  </a:lnTo>
                  <a:cubicBezTo>
                    <a:pt x="0" y="55880"/>
                    <a:pt x="55880" y="0"/>
                    <a:pt x="124460" y="0"/>
                  </a:cubicBezTo>
                  <a:lnTo>
                    <a:pt x="7131966" y="0"/>
                  </a:lnTo>
                  <a:cubicBezTo>
                    <a:pt x="7200547" y="0"/>
                    <a:pt x="7256426" y="55880"/>
                    <a:pt x="7256426" y="124460"/>
                  </a:cubicBezTo>
                  <a:lnTo>
                    <a:pt x="7256426" y="672952"/>
                  </a:lnTo>
                  <a:cubicBezTo>
                    <a:pt x="7256426" y="741532"/>
                    <a:pt x="7200547" y="797412"/>
                    <a:pt x="7131966" y="797412"/>
                  </a:cubicBezTo>
                  <a:close/>
                </a:path>
              </a:pathLst>
            </a:custGeom>
            <a:solidFill>
              <a:srgbClr val="FFFFFF"/>
            </a:solidFill>
          </p:spPr>
        </p:sp>
      </p:grpSp>
      <p:sp>
        <p:nvSpPr>
          <p:cNvPr name="TextBox 4" id="4"/>
          <p:cNvSpPr txBox="true"/>
          <p:nvPr/>
        </p:nvSpPr>
        <p:spPr>
          <a:xfrm rot="0">
            <a:off x="1783714" y="278342"/>
            <a:ext cx="7090327" cy="973032"/>
          </a:xfrm>
          <a:prstGeom prst="rect">
            <a:avLst/>
          </a:prstGeom>
        </p:spPr>
        <p:txBody>
          <a:bodyPr anchor="t" rtlCol="false" tIns="0" lIns="0" bIns="0" rIns="0">
            <a:spAutoFit/>
          </a:bodyPr>
          <a:lstStyle/>
          <a:p>
            <a:pPr>
              <a:lnSpc>
                <a:spcPts val="3733"/>
              </a:lnSpc>
            </a:pPr>
            <a:r>
              <a:rPr lang="en-US" sz="3733" u="sng">
                <a:solidFill>
                  <a:srgbClr val="FF3131"/>
                </a:solidFill>
                <a:latin typeface="Roboto Bold"/>
                <a:hlinkClick r:id="rId2" tooltip="https://viblo.asia/p/knn-k-nearest-neighbors-1-djeZ14ejKWz"/>
              </a:rPr>
              <a:t>NAIVE BAYES CLASSIFIER</a:t>
            </a:r>
          </a:p>
          <a:p>
            <a:pPr>
              <a:lnSpc>
                <a:spcPts val="3733"/>
              </a:lnSpc>
            </a:pPr>
          </a:p>
        </p:txBody>
      </p:sp>
      <p:grpSp>
        <p:nvGrpSpPr>
          <p:cNvPr name="Group 5" id="5"/>
          <p:cNvGrpSpPr/>
          <p:nvPr/>
        </p:nvGrpSpPr>
        <p:grpSpPr>
          <a:xfrm rot="0">
            <a:off x="0" y="1251373"/>
            <a:ext cx="9762490" cy="6063827"/>
            <a:chOff x="0" y="0"/>
            <a:chExt cx="4010834" cy="2491270"/>
          </a:xfrm>
        </p:grpSpPr>
        <p:sp>
          <p:nvSpPr>
            <p:cNvPr name="Freeform 6" id="6"/>
            <p:cNvSpPr/>
            <p:nvPr/>
          </p:nvSpPr>
          <p:spPr>
            <a:xfrm flipH="false" flipV="false" rot="0">
              <a:off x="0" y="0"/>
              <a:ext cx="4010834" cy="2491270"/>
            </a:xfrm>
            <a:custGeom>
              <a:avLst/>
              <a:gdLst/>
              <a:ahLst/>
              <a:cxnLst/>
              <a:rect r="r" b="b" t="t" l="l"/>
              <a:pathLst>
                <a:path h="2491270" w="4010834">
                  <a:moveTo>
                    <a:pt x="0" y="0"/>
                  </a:moveTo>
                  <a:lnTo>
                    <a:pt x="4010834" y="0"/>
                  </a:lnTo>
                  <a:lnTo>
                    <a:pt x="4010834" y="2491270"/>
                  </a:lnTo>
                  <a:lnTo>
                    <a:pt x="0" y="2491270"/>
                  </a:lnTo>
                  <a:close/>
                </a:path>
              </a:pathLst>
            </a:custGeom>
            <a:solidFill>
              <a:srgbClr val="FFFFFF"/>
            </a:solidFill>
          </p:spPr>
        </p:sp>
      </p:grpSp>
      <p:sp>
        <p:nvSpPr>
          <p:cNvPr name="TextBox 7" id="7"/>
          <p:cNvSpPr txBox="true"/>
          <p:nvPr/>
        </p:nvSpPr>
        <p:spPr>
          <a:xfrm rot="0">
            <a:off x="238323" y="1480538"/>
            <a:ext cx="9151922" cy="5781675"/>
          </a:xfrm>
          <a:prstGeom prst="rect">
            <a:avLst/>
          </a:prstGeom>
        </p:spPr>
        <p:txBody>
          <a:bodyPr anchor="t" rtlCol="false" tIns="0" lIns="0" bIns="0" rIns="0">
            <a:spAutoFit/>
          </a:bodyPr>
          <a:lstStyle/>
          <a:p>
            <a:pPr algn="just">
              <a:lnSpc>
                <a:spcPts val="2890"/>
              </a:lnSpc>
            </a:pPr>
            <a:r>
              <a:rPr lang="en-US" sz="2408" spc="21">
                <a:solidFill>
                  <a:srgbClr val="000000"/>
                </a:solidFill>
                <a:latin typeface="Roboto Bold"/>
              </a:rPr>
              <a:t>+ Gaussian: giả định rằng các đặc tính tuân theo phân phối chuẩn. Điều này có nghĩa là nếu các yếu tố dự đoán lấy các giá trị liên tục thay vì rời rạc thì mô hình giả định rằng các giá trị này được lấy mẫu từ phân bố Gaussian.</a:t>
            </a:r>
          </a:p>
          <a:p>
            <a:pPr algn="just">
              <a:lnSpc>
                <a:spcPts val="2890"/>
              </a:lnSpc>
            </a:pPr>
            <a:r>
              <a:rPr lang="en-US" sz="2408" spc="21">
                <a:solidFill>
                  <a:srgbClr val="000000"/>
                </a:solidFill>
                <a:latin typeface="Roboto"/>
              </a:rPr>
              <a:t>+ </a:t>
            </a:r>
            <a:r>
              <a:rPr lang="en-US" sz="2408" spc="21">
                <a:solidFill>
                  <a:srgbClr val="000000"/>
                </a:solidFill>
                <a:latin typeface="Roboto Bold"/>
              </a:rPr>
              <a:t>Multinomial: Trình phân loại Naïve Bayes đa thức được sử dụng khi dữ liệu được phân phối đa thức. Nó chủ yếu được sử dụng cho các bài toán phân loại tài liệu, có nghĩa là một tài liệu cụ thể thuộc về danh mục nào, chẳng hạn như Thể thao, Chính trị, giáo dục, v.v. Trình phân loại sử dụng tần suất các từ để dự đoán.</a:t>
            </a:r>
          </a:p>
          <a:p>
            <a:pPr algn="just">
              <a:lnSpc>
                <a:spcPts val="2890"/>
              </a:lnSpc>
            </a:pPr>
            <a:r>
              <a:rPr lang="en-US" sz="2408" spc="21">
                <a:solidFill>
                  <a:srgbClr val="000000"/>
                </a:solidFill>
                <a:latin typeface="Roboto"/>
              </a:rPr>
              <a:t>+ </a:t>
            </a:r>
            <a:r>
              <a:rPr lang="en-US" sz="2408" spc="21">
                <a:solidFill>
                  <a:srgbClr val="000000"/>
                </a:solidFill>
                <a:latin typeface="Roboto Bold"/>
              </a:rPr>
              <a:t>Bernoulli: Trình phân loại Bernoulli hoạt động tương tự như Trình phân loại đa thức, nhưng các biến dự đoán là các biến Booleans độc lập. Chẳng hạn như một từ cụ thể có hiện diện hay không trong tài liệu. Mô hình này cũng nổi tiếng với nhiệm vụ phân loại tài liệu.</a:t>
            </a:r>
          </a:p>
          <a:p>
            <a:pPr algn="just">
              <a:lnSpc>
                <a:spcPts val="2770"/>
              </a:lnSpc>
              <a:spcBef>
                <a:spcPct val="0"/>
              </a:spcBef>
            </a:pPr>
          </a:p>
        </p:txBody>
      </p:sp>
      <p:sp>
        <p:nvSpPr>
          <p:cNvPr name="TextBox 8" id="8"/>
          <p:cNvSpPr txBox="true"/>
          <p:nvPr/>
        </p:nvSpPr>
        <p:spPr>
          <a:xfrm rot="0">
            <a:off x="2767995" y="6957421"/>
            <a:ext cx="4799802" cy="310978"/>
          </a:xfrm>
          <a:prstGeom prst="rect">
            <a:avLst/>
          </a:prstGeom>
        </p:spPr>
        <p:txBody>
          <a:bodyPr anchor="t" rtlCol="false" tIns="0" lIns="0" bIns="0" rIns="0">
            <a:spAutoFit/>
          </a:bodyPr>
          <a:lstStyle/>
          <a:p>
            <a:pPr algn="l">
              <a:lnSpc>
                <a:spcPts val="2304"/>
              </a:lnSpc>
            </a:pPr>
            <a:r>
              <a:rPr lang="en-US" sz="1920" spc="17">
                <a:solidFill>
                  <a:srgbClr val="000000"/>
                </a:solidFill>
                <a:latin typeface="TT Rounds Condensed Bold"/>
              </a:rPr>
              <a:t>503044  – Introduction to Machine Learning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DAFyuRCWOzs</dc:identifier>
  <dcterms:modified xsi:type="dcterms:W3CDTF">2011-08-01T06:04:30Z</dcterms:modified>
  <cp:revision>1</cp:revision>
  <dc:title>MachineLearning_Midterm</dc:title>
</cp:coreProperties>
</file>